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166"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Copy%20of%20Master%20-%20NEW.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Master%20-%20NEW.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lpfm\nlpfm\Stuart\Discretionary\Model%20Portfolios\Performance\Master%20-%20NEW.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Copy%20of%20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700" dirty="0">
                <a:solidFill>
                  <a:schemeClr val="tx2">
                    <a:lumMod val="75000"/>
                  </a:schemeClr>
                </a:solidFill>
              </a:rPr>
              <a:t>NAV</a:t>
            </a:r>
            <a:r>
              <a:rPr lang="en-GB" sz="700" baseline="0" dirty="0">
                <a:solidFill>
                  <a:schemeClr val="tx2">
                    <a:lumMod val="75000"/>
                  </a:schemeClr>
                </a:solidFill>
              </a:rPr>
              <a:t> Performance of our 5 models, MSCI UK and AFI Balanced - Since </a:t>
            </a:r>
            <a:r>
              <a:rPr lang="en-GB" sz="700" baseline="0" dirty="0" smtClean="0">
                <a:solidFill>
                  <a:schemeClr val="tx2">
                    <a:lumMod val="75000"/>
                  </a:schemeClr>
                </a:solidFill>
              </a:rPr>
              <a:t>January 2013</a:t>
            </a:r>
            <a:endParaRPr lang="en-GB" sz="700" dirty="0">
              <a:solidFill>
                <a:schemeClr val="tx2">
                  <a:lumMod val="75000"/>
                </a:schemeClr>
              </a:solidFill>
            </a:endParaRPr>
          </a:p>
        </c:rich>
      </c:tx>
      <c:layout>
        <c:manualLayout>
          <c:xMode val="edge"/>
          <c:yMode val="edge"/>
          <c:x val="8.3077623613025772E-2"/>
          <c:y val="7.9562510747213364E-2"/>
        </c:manualLayout>
      </c:layout>
      <c:overlay val="1"/>
    </c:title>
    <c:autoTitleDeleted val="0"/>
    <c:plotArea>
      <c:layout>
        <c:manualLayout>
          <c:layoutTarget val="inner"/>
          <c:xMode val="edge"/>
          <c:yMode val="edge"/>
          <c:x val="7.0961990138810868E-2"/>
          <c:y val="7.6737322520028267E-2"/>
          <c:w val="0.71976333615513766"/>
          <c:h val="0.32984103516746255"/>
        </c:manualLayout>
      </c:layout>
      <c:lineChart>
        <c:grouping val="standard"/>
        <c:varyColors val="0"/>
        <c:ser>
          <c:idx val="0"/>
          <c:order val="0"/>
          <c:tx>
            <c:strRef>
              <c:f>'MSCI - Aug 13-'!$AE$68</c:f>
              <c:strCache>
                <c:ptCount val="1"/>
                <c:pt idx="0">
                  <c:v>NLPFM Defensive</c:v>
                </c:pt>
              </c:strCache>
            </c:strRef>
          </c:tx>
          <c:spPr>
            <a:ln>
              <a:solidFill>
                <a:schemeClr val="tx2">
                  <a:lumMod val="40000"/>
                  <a:lumOff val="6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numCache>
            </c:numRef>
          </c:cat>
          <c:val>
            <c:numRef>
              <c:f>'MSCI - Aug 13-'!$AE$69:$AE$126</c:f>
              <c:numCache>
                <c:formatCode>0.00</c:formatCode>
                <c:ptCount val="58"/>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pt idx="55">
                  <c:v>139.61162724338584</c:v>
                </c:pt>
                <c:pt idx="56">
                  <c:v>141.36433255354339</c:v>
                </c:pt>
              </c:numCache>
            </c:numRef>
          </c:val>
          <c:smooth val="0"/>
        </c:ser>
        <c:ser>
          <c:idx val="1"/>
          <c:order val="1"/>
          <c:tx>
            <c:strRef>
              <c:f>'MSCI - Aug 13-'!$AF$68</c:f>
              <c:strCache>
                <c:ptCount val="1"/>
                <c:pt idx="0">
                  <c:v>NLPFM Cautious</c:v>
                </c:pt>
              </c:strCache>
            </c:strRef>
          </c:tx>
          <c:spPr>
            <a:ln>
              <a:solidFill>
                <a:srgbClr val="92D05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numCache>
            </c:numRef>
          </c:cat>
          <c:val>
            <c:numRef>
              <c:f>'MSCI - Aug 13-'!$AF$69:$AF$126</c:f>
              <c:numCache>
                <c:formatCode>0.00</c:formatCode>
                <c:ptCount val="58"/>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pt idx="55">
                  <c:v>145.95250344523291</c:v>
                </c:pt>
                <c:pt idx="56">
                  <c:v>147.8622043813117</c:v>
                </c:pt>
              </c:numCache>
            </c:numRef>
          </c:val>
          <c:smooth val="0"/>
        </c:ser>
        <c:ser>
          <c:idx val="2"/>
          <c:order val="2"/>
          <c:tx>
            <c:strRef>
              <c:f>'MSCI - Aug 13-'!$AG$68</c:f>
              <c:strCache>
                <c:ptCount val="1"/>
                <c:pt idx="0">
                  <c:v>NLPFM Balanced</c:v>
                </c:pt>
              </c:strCache>
            </c:strRef>
          </c:tx>
          <c:spPr>
            <a:ln>
              <a:solidFill>
                <a:srgbClr val="FFFF0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numCache>
            </c:numRef>
          </c:cat>
          <c:val>
            <c:numRef>
              <c:f>'MSCI - Aug 13-'!$AG$69:$AG$126</c:f>
              <c:numCache>
                <c:formatCode>0.00</c:formatCode>
                <c:ptCount val="58"/>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pt idx="55">
                  <c:v>150.40511479613599</c:v>
                </c:pt>
                <c:pt idx="56">
                  <c:v>152.49303859973594</c:v>
                </c:pt>
              </c:numCache>
            </c:numRef>
          </c:val>
          <c:smooth val="0"/>
        </c:ser>
        <c:ser>
          <c:idx val="3"/>
          <c:order val="3"/>
          <c:tx>
            <c:strRef>
              <c:f>'MSCI - Aug 13-'!$AH$68</c:f>
              <c:strCache>
                <c:ptCount val="1"/>
                <c:pt idx="0">
                  <c:v>NLPFM Progressive</c:v>
                </c:pt>
              </c:strCache>
            </c:strRef>
          </c:tx>
          <c:spPr>
            <a:ln>
              <a:solidFill>
                <a:schemeClr val="accent6">
                  <a:lumMod val="60000"/>
                  <a:lumOff val="4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numCache>
            </c:numRef>
          </c:cat>
          <c:val>
            <c:numRef>
              <c:f>'MSCI - Aug 13-'!$AH$69:$AH$126</c:f>
              <c:numCache>
                <c:formatCode>0.00</c:formatCode>
                <c:ptCount val="58"/>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pt idx="55">
                  <c:v>155.5035726618284</c:v>
                </c:pt>
                <c:pt idx="56">
                  <c:v>157.69337397205226</c:v>
                </c:pt>
              </c:numCache>
            </c:numRef>
          </c:val>
          <c:smooth val="0"/>
        </c:ser>
        <c:ser>
          <c:idx val="4"/>
          <c:order val="4"/>
          <c:tx>
            <c:strRef>
              <c:f>'MSCI - Aug 13-'!$AI$68</c:f>
              <c:strCache>
                <c:ptCount val="1"/>
                <c:pt idx="0">
                  <c:v>NLPFM Adventurous</c:v>
                </c:pt>
              </c:strCache>
            </c:strRef>
          </c:tx>
          <c:spPr>
            <a:ln>
              <a:solidFill>
                <a:schemeClr val="accent1">
                  <a:lumMod val="75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numCache>
            </c:numRef>
          </c:cat>
          <c:val>
            <c:numRef>
              <c:f>'MSCI - Aug 13-'!$AI$69:$AI$126</c:f>
              <c:numCache>
                <c:formatCode>0.00</c:formatCode>
                <c:ptCount val="58"/>
                <c:pt idx="0">
                  <c:v>100</c:v>
                </c:pt>
                <c:pt idx="1">
                  <c:v>105.032</c:v>
                </c:pt>
                <c:pt idx="2">
                  <c:v>108.10208535999999</c:v>
                </c:pt>
                <c:pt idx="3">
                  <c:v>109.80036912100559</c:v>
                </c:pt>
                <c:pt idx="4">
                  <c:v>109.4083818032436</c:v>
                </c:pt>
                <c:pt idx="5">
                  <c:v>111.55388017040521</c:v>
                </c:pt>
                <c:pt idx="6">
                  <c:v>107.5602512603047</c:v>
                </c:pt>
                <c:pt idx="7">
                  <c:v>112.13156193886765</c:v>
                </c:pt>
                <c:pt idx="8">
                  <c:v>110.03470173061082</c:v>
                </c:pt>
                <c:pt idx="9">
                  <c:v>110.20415517127596</c:v>
                </c:pt>
                <c:pt idx="10">
                  <c:v>114.67183162191948</c:v>
                </c:pt>
                <c:pt idx="11">
                  <c:v>114.28997442261849</c:v>
                </c:pt>
                <c:pt idx="12">
                  <c:v>115.39172977605253</c:v>
                </c:pt>
                <c:pt idx="13">
                  <c:v>112.54155405058403</c:v>
                </c:pt>
                <c:pt idx="14">
                  <c:v>116.37922104370894</c:v>
                </c:pt>
                <c:pt idx="15">
                  <c:v>116.44555719970386</c:v>
                </c:pt>
                <c:pt idx="16">
                  <c:v>115.77948861252155</c:v>
                </c:pt>
                <c:pt idx="17">
                  <c:v>118.2108578733845</c:v>
                </c:pt>
                <c:pt idx="18">
                  <c:v>117.844404213977</c:v>
                </c:pt>
                <c:pt idx="19">
                  <c:v>118.36291959251849</c:v>
                </c:pt>
                <c:pt idx="20">
                  <c:v>120.9905764074724</c:v>
                </c:pt>
                <c:pt idx="21">
                  <c:v>119.57498666350497</c:v>
                </c:pt>
                <c:pt idx="22">
                  <c:v>120.41320732001614</c:v>
                </c:pt>
                <c:pt idx="23">
                  <c:v>123.91723165302861</c:v>
                </c:pt>
                <c:pt idx="24">
                  <c:v>123.75613925187967</c:v>
                </c:pt>
                <c:pt idx="25">
                  <c:v>126.99855010027892</c:v>
                </c:pt>
                <c:pt idx="26">
                  <c:v>130.16081399777588</c:v>
                </c:pt>
                <c:pt idx="27">
                  <c:v>132.85514284752983</c:v>
                </c:pt>
                <c:pt idx="28">
                  <c:v>132.57614704755002</c:v>
                </c:pt>
                <c:pt idx="29">
                  <c:v>134.94926007970116</c:v>
                </c:pt>
                <c:pt idx="30">
                  <c:v>129.76720849264063</c:v>
                </c:pt>
                <c:pt idx="31">
                  <c:v>131.59692613238687</c:v>
                </c:pt>
                <c:pt idx="32">
                  <c:v>127.13579033649896</c:v>
                </c:pt>
                <c:pt idx="33">
                  <c:v>124.37694368619692</c:v>
                </c:pt>
                <c:pt idx="34">
                  <c:v>129.88684229149544</c:v>
                </c:pt>
                <c:pt idx="35">
                  <c:v>131.95204308393022</c:v>
                </c:pt>
                <c:pt idx="36">
                  <c:v>132.12358073993934</c:v>
                </c:pt>
                <c:pt idx="37">
                  <c:v>127.15573410411763</c:v>
                </c:pt>
                <c:pt idx="38">
                  <c:v>129.49539961163339</c:v>
                </c:pt>
                <c:pt idx="39">
                  <c:v>132.61623874227377</c:v>
                </c:pt>
                <c:pt idx="40">
                  <c:v>132.2051284021727</c:v>
                </c:pt>
                <c:pt idx="41">
                  <c:v>132.9719181469053</c:v>
                </c:pt>
                <c:pt idx="42">
                  <c:v>134.660661507371</c:v>
                </c:pt>
                <c:pt idx="43">
                  <c:v>141.28596605353366</c:v>
                </c:pt>
                <c:pt idx="44">
                  <c:v>143.91388502212939</c:v>
                </c:pt>
                <c:pt idx="45">
                  <c:v>145.02202193679977</c:v>
                </c:pt>
                <c:pt idx="46">
                  <c:v>148.66207468741345</c:v>
                </c:pt>
                <c:pt idx="47">
                  <c:v>146.55107322685217</c:v>
                </c:pt>
                <c:pt idx="48">
                  <c:v>150.44933177468644</c:v>
                </c:pt>
                <c:pt idx="49">
                  <c:v>152.19454402327281</c:v>
                </c:pt>
                <c:pt idx="50">
                  <c:v>155.69501853580809</c:v>
                </c:pt>
                <c:pt idx="51">
                  <c:v>158.24841683979534</c:v>
                </c:pt>
                <c:pt idx="52">
                  <c:v>158.24841683979534</c:v>
                </c:pt>
                <c:pt idx="53">
                  <c:v>162.36287567763003</c:v>
                </c:pt>
                <c:pt idx="54">
                  <c:v>160.75548320842148</c:v>
                </c:pt>
                <c:pt idx="55">
                  <c:v>162.71670010356422</c:v>
                </c:pt>
                <c:pt idx="56">
                  <c:v>165.07912692152283</c:v>
                </c:pt>
              </c:numCache>
            </c:numRef>
          </c:val>
          <c:smooth val="0"/>
        </c:ser>
        <c:ser>
          <c:idx val="5"/>
          <c:order val="5"/>
          <c:tx>
            <c:strRef>
              <c:f>'MSCI - Aug 13-'!$AJ$68</c:f>
              <c:strCache>
                <c:ptCount val="1"/>
                <c:pt idx="0">
                  <c:v>MSCI UNITED KINGDOM </c:v>
                </c:pt>
              </c:strCache>
            </c:strRef>
          </c:tx>
          <c:spPr>
            <a:ln>
              <a:solidFill>
                <a:srgbClr val="FF000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numCache>
            </c:numRef>
          </c:cat>
          <c:val>
            <c:numRef>
              <c:f>'MSCI - Aug 13-'!$AJ$69:$AJ$126</c:f>
              <c:numCache>
                <c:formatCode>0.00</c:formatCode>
                <c:ptCount val="58"/>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pt idx="55">
                  <c:v>146.68279297114998</c:v>
                </c:pt>
                <c:pt idx="56">
                  <c:v>148.91237142431146</c:v>
                </c:pt>
              </c:numCache>
            </c:numRef>
          </c:val>
          <c:smooth val="0"/>
        </c:ser>
        <c:ser>
          <c:idx val="6"/>
          <c:order val="6"/>
          <c:tx>
            <c:strRef>
              <c:f>'MSCI - Aug 13-'!$AK$68</c:f>
              <c:strCache>
                <c:ptCount val="1"/>
                <c:pt idx="0">
                  <c:v>AFI Balanced Index </c:v>
                </c:pt>
              </c:strCache>
            </c:strRef>
          </c:tx>
          <c:spPr>
            <a:ln>
              <a:solidFill>
                <a:schemeClr val="bg1">
                  <a:lumMod val="5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numCache>
            </c:numRef>
          </c:cat>
          <c:val>
            <c:numRef>
              <c:f>'MSCI - Aug 13-'!$AK$69:$AK$126</c:f>
              <c:numCache>
                <c:formatCode>0.00</c:formatCode>
                <c:ptCount val="58"/>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pt idx="54">
                  <c:v>144.52717868670226</c:v>
                </c:pt>
                <c:pt idx="55">
                  <c:v>145.98690319143796</c:v>
                </c:pt>
                <c:pt idx="56">
                  <c:v>148.08911459739465</c:v>
                </c:pt>
              </c:numCache>
            </c:numRef>
          </c:val>
          <c:smooth val="0"/>
        </c:ser>
        <c:dLbls>
          <c:showLegendKey val="0"/>
          <c:showVal val="0"/>
          <c:showCatName val="0"/>
          <c:showSerName val="0"/>
          <c:showPercent val="0"/>
          <c:showBubbleSize val="0"/>
        </c:dLbls>
        <c:marker val="1"/>
        <c:smooth val="0"/>
        <c:axId val="151222144"/>
        <c:axId val="151223680"/>
      </c:lineChart>
      <c:dateAx>
        <c:axId val="151222144"/>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151223680"/>
        <c:crosses val="autoZero"/>
        <c:auto val="1"/>
        <c:lblOffset val="100"/>
        <c:baseTimeUnit val="months"/>
        <c:majorUnit val="6"/>
        <c:majorTimeUnit val="months"/>
      </c:dateAx>
      <c:valAx>
        <c:axId val="151223680"/>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151222144"/>
        <c:crossesAt val="41274"/>
        <c:crossBetween val="between"/>
      </c:valAx>
    </c:plotArea>
    <c:legend>
      <c:legendPos val="r"/>
      <c:layout>
        <c:manualLayout>
          <c:xMode val="edge"/>
          <c:yMode val="edge"/>
          <c:x val="0.79857676220639018"/>
          <c:y val="2.664730912484603E-2"/>
          <c:w val="0.20142323779360979"/>
          <c:h val="0.92491183930570475"/>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pPr>
            <a:r>
              <a:rPr lang="en-GB" sz="700" dirty="0"/>
              <a:t>Maximum</a:t>
            </a:r>
            <a:r>
              <a:rPr lang="en-GB" sz="700" baseline="0" dirty="0"/>
              <a:t> Monthly </a:t>
            </a:r>
            <a:r>
              <a:rPr lang="en-GB" sz="700" baseline="0" dirty="0" smtClean="0"/>
              <a:t>Fall in a Calendar Year of </a:t>
            </a:r>
            <a:r>
              <a:rPr lang="en-GB" sz="700" baseline="0" dirty="0"/>
              <a:t>our Balanced Model, MSCI UK and AFI </a:t>
            </a:r>
            <a:r>
              <a:rPr lang="en-GB" sz="700" baseline="0" dirty="0" smtClean="0"/>
              <a:t>Balanced Indices</a:t>
            </a:r>
            <a:endParaRPr lang="en-GB" sz="700" baseline="0" dirty="0"/>
          </a:p>
        </c:rich>
      </c:tx>
      <c:layout>
        <c:manualLayout>
          <c:xMode val="edge"/>
          <c:yMode val="edge"/>
          <c:x val="0.18903945799827948"/>
          <c:y val="0.86487843943265574"/>
        </c:manualLayout>
      </c:layout>
      <c:overlay val="1"/>
    </c:title>
    <c:autoTitleDeleted val="0"/>
    <c:plotArea>
      <c:layout>
        <c:manualLayout>
          <c:layoutTarget val="inner"/>
          <c:xMode val="edge"/>
          <c:yMode val="edge"/>
          <c:x val="4.1250927284279579E-2"/>
          <c:y val="6.5932267809448455E-2"/>
          <c:w val="0.8889560367454068"/>
          <c:h val="0.89719889180519097"/>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Calculations!$B$3:$B$12</c:f>
              <c:numCache>
                <c:formatCode>General</c:formatCode>
                <c:ptCount val="10"/>
                <c:pt idx="0">
                  <c:v>-8.0399999999999991</c:v>
                </c:pt>
                <c:pt idx="1">
                  <c:v>-4.5</c:v>
                </c:pt>
                <c:pt idx="2">
                  <c:v>-3.1</c:v>
                </c:pt>
                <c:pt idx="3">
                  <c:v>-3.714</c:v>
                </c:pt>
                <c:pt idx="4">
                  <c:v>-2.4620000000000002</c:v>
                </c:pt>
                <c:pt idx="5">
                  <c:v>-2.5099999999999998</c:v>
                </c:pt>
                <c:pt idx="6">
                  <c:v>-1.65</c:v>
                </c:pt>
                <c:pt idx="7">
                  <c:v>-2.88</c:v>
                </c:pt>
                <c:pt idx="8">
                  <c:v>-2.33</c:v>
                </c:pt>
                <c:pt idx="9">
                  <c:v>-0.72</c:v>
                </c:pt>
              </c:numCache>
            </c:numRef>
          </c:val>
        </c:ser>
        <c:ser>
          <c:idx val="1"/>
          <c:order val="1"/>
          <c:tx>
            <c:strRef>
              <c:f>Calculations!$C$2</c:f>
              <c:strCache>
                <c:ptCount val="1"/>
                <c:pt idx="0">
                  <c:v>Min of MSCI</c:v>
                </c:pt>
              </c:strCache>
            </c:strRef>
          </c:tx>
          <c:spPr>
            <a:solidFill>
              <a:srgbClr val="FF0000"/>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Calculations!$C$3:$C$12</c:f>
              <c:numCache>
                <c:formatCode>General</c:formatCode>
                <c:ptCount val="10"/>
                <c:pt idx="0">
                  <c:v>-12.87</c:v>
                </c:pt>
                <c:pt idx="1">
                  <c:v>-7.13</c:v>
                </c:pt>
                <c:pt idx="2">
                  <c:v>-6.12</c:v>
                </c:pt>
                <c:pt idx="3">
                  <c:v>-6.56</c:v>
                </c:pt>
                <c:pt idx="4">
                  <c:v>-6.6</c:v>
                </c:pt>
                <c:pt idx="5">
                  <c:v>-5.24</c:v>
                </c:pt>
                <c:pt idx="6">
                  <c:v>-3.55</c:v>
                </c:pt>
                <c:pt idx="7">
                  <c:v>-6.43</c:v>
                </c:pt>
                <c:pt idx="8">
                  <c:v>-2.36</c:v>
                </c:pt>
                <c:pt idx="9">
                  <c:v>-2.54</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Calculations!$D$3:$D$12</c:f>
              <c:numCache>
                <c:formatCode>General</c:formatCode>
                <c:ptCount val="10"/>
                <c:pt idx="0">
                  <c:v>-11.09</c:v>
                </c:pt>
                <c:pt idx="1">
                  <c:v>-5.23</c:v>
                </c:pt>
                <c:pt idx="2">
                  <c:v>-3.32</c:v>
                </c:pt>
                <c:pt idx="3">
                  <c:v>-5.33</c:v>
                </c:pt>
                <c:pt idx="4">
                  <c:v>-3.13</c:v>
                </c:pt>
                <c:pt idx="5">
                  <c:v>-3.16</c:v>
                </c:pt>
                <c:pt idx="6">
                  <c:v>-1.5</c:v>
                </c:pt>
                <c:pt idx="7">
                  <c:v>-3.38</c:v>
                </c:pt>
                <c:pt idx="8">
                  <c:v>-3.4</c:v>
                </c:pt>
                <c:pt idx="9">
                  <c:v>-0.83</c:v>
                </c:pt>
              </c:numCache>
            </c:numRef>
          </c:val>
        </c:ser>
        <c:dLbls>
          <c:showLegendKey val="0"/>
          <c:showVal val="0"/>
          <c:showCatName val="0"/>
          <c:showSerName val="0"/>
          <c:showPercent val="0"/>
          <c:showBubbleSize val="0"/>
        </c:dLbls>
        <c:gapWidth val="150"/>
        <c:axId val="73893376"/>
        <c:axId val="73894912"/>
      </c:barChart>
      <c:catAx>
        <c:axId val="73893376"/>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73894912"/>
        <c:crosses val="autoZero"/>
        <c:auto val="1"/>
        <c:lblAlgn val="ctr"/>
        <c:lblOffset val="100"/>
        <c:noMultiLvlLbl val="0"/>
      </c:catAx>
      <c:valAx>
        <c:axId val="73894912"/>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73893376"/>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solidFill>
              </a:defRPr>
            </a:pPr>
            <a:r>
              <a:rPr lang="en-GB" sz="700">
                <a:solidFill>
                  <a:schemeClr val="tx2"/>
                </a:solidFill>
              </a:rPr>
              <a:t>Annual Volatility of our 5 Models in Bar Charts and</a:t>
            </a:r>
            <a:r>
              <a:rPr lang="en-GB" sz="700" baseline="0">
                <a:solidFill>
                  <a:schemeClr val="tx2"/>
                </a:solidFill>
              </a:rPr>
              <a:t> MSCI UK and AFI Balanced in Line Graphs</a:t>
            </a:r>
            <a:endParaRPr lang="en-GB" sz="700">
              <a:solidFill>
                <a:schemeClr val="tx2"/>
              </a:solidFill>
            </a:endParaRPr>
          </a:p>
        </c:rich>
      </c:tx>
      <c:layout>
        <c:manualLayout>
          <c:xMode val="edge"/>
          <c:yMode val="edge"/>
          <c:x val="0.17623163703058334"/>
          <c:y val="3.7583946611296062E-2"/>
        </c:manualLayout>
      </c:layout>
      <c:overlay val="1"/>
    </c:title>
    <c:autoTitleDeleted val="0"/>
    <c:plotArea>
      <c:layout>
        <c:manualLayout>
          <c:layoutTarget val="inner"/>
          <c:xMode val="edge"/>
          <c:yMode val="edge"/>
          <c:x val="8.4945771136972895E-2"/>
          <c:y val="5.0925925925925923E-2"/>
          <c:w val="0.88249197073452479"/>
          <c:h val="0.85026975794692328"/>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Calculations!$B$25:$B$33</c:f>
              <c:numCache>
                <c:formatCode>General</c:formatCode>
                <c:ptCount val="9"/>
                <c:pt idx="5">
                  <c:v>1.3357515882661548</c:v>
                </c:pt>
                <c:pt idx="6">
                  <c:v>0.97495712156427106</c:v>
                </c:pt>
                <c:pt idx="7">
                  <c:v>1.2566509614403234</c:v>
                </c:pt>
                <c:pt idx="8">
                  <c:v>1.14975883944803</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Calculations!$C$25:$C$33</c:f>
              <c:numCache>
                <c:formatCode>General</c:formatCode>
                <c:ptCount val="9"/>
                <c:pt idx="0">
                  <c:v>3.0814460169789699</c:v>
                </c:pt>
                <c:pt idx="1">
                  <c:v>3.0101969054734976</c:v>
                </c:pt>
                <c:pt idx="2">
                  <c:v>3.0971635500172661</c:v>
                </c:pt>
                <c:pt idx="3">
                  <c:v>2.1176216349690256</c:v>
                </c:pt>
                <c:pt idx="4">
                  <c:v>1.3077842895736114</c:v>
                </c:pt>
                <c:pt idx="5">
                  <c:v>1.6846463587847353</c:v>
                </c:pt>
                <c:pt idx="6">
                  <c:v>1.1734569389202147</c:v>
                </c:pt>
                <c:pt idx="7">
                  <c:v>1.5466637482012695</c:v>
                </c:pt>
                <c:pt idx="8">
                  <c:v>1.3091398787838608</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Calculations!$D$25:$D$33</c:f>
              <c:numCache>
                <c:formatCode>General</c:formatCode>
                <c:ptCount val="9"/>
                <c:pt idx="0">
                  <c:v>3.5929002985826863</c:v>
                </c:pt>
                <c:pt idx="1">
                  <c:v>3.0575210308625302</c:v>
                </c:pt>
                <c:pt idx="2">
                  <c:v>2.1206647584546401</c:v>
                </c:pt>
                <c:pt idx="3">
                  <c:v>2.2429289940214834</c:v>
                </c:pt>
                <c:pt idx="4">
                  <c:v>1.3979103884359765</c:v>
                </c:pt>
                <c:pt idx="5">
                  <c:v>1.7620862792597742</c:v>
                </c:pt>
                <c:pt idx="6">
                  <c:v>1.3449760427440911</c:v>
                </c:pt>
                <c:pt idx="7">
                  <c:v>1.8164380590106071</c:v>
                </c:pt>
                <c:pt idx="8">
                  <c:v>1.5215936455644858</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Calculations!$E$25:$E$33</c:f>
              <c:numCache>
                <c:formatCode>General</c:formatCode>
                <c:ptCount val="9"/>
                <c:pt idx="0">
                  <c:v>3.9157084173521173</c:v>
                </c:pt>
                <c:pt idx="1">
                  <c:v>3.2105270627785303</c:v>
                </c:pt>
                <c:pt idx="2">
                  <c:v>2.419585814719722</c:v>
                </c:pt>
                <c:pt idx="3">
                  <c:v>2.5049184728361031</c:v>
                </c:pt>
                <c:pt idx="4">
                  <c:v>1.5191807622997557</c:v>
                </c:pt>
                <c:pt idx="5">
                  <c:v>1.8617375546038226</c:v>
                </c:pt>
                <c:pt idx="6">
                  <c:v>1.5051646643031009</c:v>
                </c:pt>
                <c:pt idx="7">
                  <c:v>2.0688013169197492</c:v>
                </c:pt>
                <c:pt idx="8">
                  <c:v>1.7424127190001035</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Calculations!$F$25:$F$33</c:f>
              <c:numCache>
                <c:formatCode>General</c:formatCode>
                <c:ptCount val="9"/>
                <c:pt idx="5">
                  <c:v>2.4833383822655608</c:v>
                </c:pt>
                <c:pt idx="6">
                  <c:v>1.6765445035018371</c:v>
                </c:pt>
                <c:pt idx="7">
                  <c:v>2.4445801729994914</c:v>
                </c:pt>
                <c:pt idx="8">
                  <c:v>2.1256428766114239</c:v>
                </c:pt>
              </c:numCache>
            </c:numRef>
          </c:val>
        </c:ser>
        <c:dLbls>
          <c:showLegendKey val="0"/>
          <c:showVal val="0"/>
          <c:showCatName val="0"/>
          <c:showSerName val="0"/>
          <c:showPercent val="0"/>
          <c:showBubbleSize val="0"/>
        </c:dLbls>
        <c:gapWidth val="150"/>
        <c:axId val="151819776"/>
        <c:axId val="151821312"/>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Calculations!$G$25:$G$33</c:f>
              <c:numCache>
                <c:formatCode>General</c:formatCode>
                <c:ptCount val="9"/>
                <c:pt idx="0">
                  <c:v>5.9912169511340148</c:v>
                </c:pt>
                <c:pt idx="1">
                  <c:v>5.3153495625614529</c:v>
                </c:pt>
                <c:pt idx="2">
                  <c:v>4.6462311506559208</c:v>
                </c:pt>
                <c:pt idx="3">
                  <c:v>3.5961387471688142</c:v>
                </c:pt>
                <c:pt idx="4">
                  <c:v>2.7789411452725816</c:v>
                </c:pt>
                <c:pt idx="5">
                  <c:v>3.2800850048266872</c:v>
                </c:pt>
                <c:pt idx="6">
                  <c:v>2.6784334144338096</c:v>
                </c:pt>
                <c:pt idx="7">
                  <c:v>3.6282183988839485</c:v>
                </c:pt>
                <c:pt idx="8">
                  <c:v>2.2324430750487982</c:v>
                </c:pt>
              </c:numCache>
            </c:numRef>
          </c:val>
          <c:smooth val="0"/>
        </c:ser>
        <c:ser>
          <c:idx val="6"/>
          <c:order val="6"/>
          <c:tx>
            <c:strRef>
              <c:f>Calculations!$H$24</c:f>
              <c:strCache>
                <c:ptCount val="1"/>
                <c:pt idx="0">
                  <c:v>Volatility 1 Y  AFI Balanced Index *</c:v>
                </c:pt>
              </c:strCache>
            </c:strRef>
          </c:tx>
          <c:spPr>
            <a:ln>
              <a:solidFill>
                <a:schemeClr val="bg1">
                  <a:lumMod val="50000"/>
                </a:schemeClr>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Calculations!$H$25:$H$33</c:f>
              <c:numCache>
                <c:formatCode>General</c:formatCode>
                <c:ptCount val="9"/>
                <c:pt idx="0">
                  <c:v>5.3888781428873385</c:v>
                </c:pt>
                <c:pt idx="1">
                  <c:v>3.494009158545524</c:v>
                </c:pt>
                <c:pt idx="2">
                  <c:v>2.5140375127242267</c:v>
                </c:pt>
                <c:pt idx="3">
                  <c:v>2.6197597165049737</c:v>
                </c:pt>
                <c:pt idx="4">
                  <c:v>1.7010184857575443</c:v>
                </c:pt>
                <c:pt idx="5">
                  <c:v>2.0222695926991423</c:v>
                </c:pt>
                <c:pt idx="6">
                  <c:v>1.341871361196743</c:v>
                </c:pt>
                <c:pt idx="7">
                  <c:v>1.9570320144431863</c:v>
                </c:pt>
                <c:pt idx="8">
                  <c:v>2.1265478023208306</c:v>
                </c:pt>
              </c:numCache>
            </c:numRef>
          </c:val>
          <c:smooth val="0"/>
        </c:ser>
        <c:dLbls>
          <c:showLegendKey val="0"/>
          <c:showVal val="0"/>
          <c:showCatName val="0"/>
          <c:showSerName val="0"/>
          <c:showPercent val="0"/>
          <c:showBubbleSize val="0"/>
        </c:dLbls>
        <c:marker val="1"/>
        <c:smooth val="0"/>
        <c:axId val="151819776"/>
        <c:axId val="151821312"/>
      </c:lineChart>
      <c:catAx>
        <c:axId val="151819776"/>
        <c:scaling>
          <c:orientation val="minMax"/>
        </c:scaling>
        <c:delete val="0"/>
        <c:axPos val="b"/>
        <c:numFmt formatCode="General" sourceLinked="1"/>
        <c:majorTickMark val="out"/>
        <c:minorTickMark val="none"/>
        <c:tickLblPos val="nextTo"/>
        <c:txPr>
          <a:bodyPr/>
          <a:lstStyle/>
          <a:p>
            <a:pPr>
              <a:defRPr sz="800"/>
            </a:pPr>
            <a:endParaRPr lang="en-US"/>
          </a:p>
        </c:txPr>
        <c:crossAx val="151821312"/>
        <c:crosses val="autoZero"/>
        <c:auto val="1"/>
        <c:lblAlgn val="ctr"/>
        <c:lblOffset val="100"/>
        <c:noMultiLvlLbl val="0"/>
      </c:catAx>
      <c:valAx>
        <c:axId val="151821312"/>
        <c:scaling>
          <c:orientation val="minMax"/>
        </c:scaling>
        <c:delete val="0"/>
        <c:axPos val="l"/>
        <c:majorGridlines/>
        <c:numFmt formatCode="0%" sourceLinked="0"/>
        <c:majorTickMark val="out"/>
        <c:minorTickMark val="none"/>
        <c:tickLblPos val="nextTo"/>
        <c:txPr>
          <a:bodyPr/>
          <a:lstStyle/>
          <a:p>
            <a:pPr>
              <a:defRPr sz="800"/>
            </a:pPr>
            <a:endParaRPr lang="en-US"/>
          </a:p>
        </c:txPr>
        <c:crossAx val="151819776"/>
        <c:crosses val="autoZero"/>
        <c:crossBetween val="between"/>
        <c:dispUnits>
          <c:builtInUnit val="hundreds"/>
        </c:dispUnits>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700" baseline="0" dirty="0">
                <a:solidFill>
                  <a:schemeClr val="tx2">
                    <a:lumMod val="75000"/>
                  </a:schemeClr>
                </a:solidFill>
              </a:rPr>
              <a:t>NAV Performance of </a:t>
            </a:r>
            <a:r>
              <a:rPr lang="en-GB" sz="700" baseline="0" dirty="0" smtClean="0">
                <a:solidFill>
                  <a:schemeClr val="tx2">
                    <a:lumMod val="75000"/>
                  </a:schemeClr>
                </a:solidFill>
              </a:rPr>
              <a:t>our </a:t>
            </a:r>
            <a:r>
              <a:rPr lang="en-GB" sz="700" baseline="0" dirty="0">
                <a:solidFill>
                  <a:schemeClr val="tx2">
                    <a:lumMod val="75000"/>
                  </a:schemeClr>
                </a:solidFill>
              </a:rPr>
              <a:t>models, MSCI UK and AFI Balanced - Since Inception</a:t>
            </a:r>
          </a:p>
        </c:rich>
      </c:tx>
      <c:layout>
        <c:manualLayout>
          <c:xMode val="edge"/>
          <c:yMode val="edge"/>
          <c:x val="0.15372215154159244"/>
          <c:y val="5.8951010590703325E-2"/>
        </c:manualLayout>
      </c:layout>
      <c:overlay val="1"/>
      <c:spPr>
        <a:ln>
          <a:noFill/>
        </a:ln>
      </c:spPr>
    </c:title>
    <c:autoTitleDeleted val="0"/>
    <c:plotArea>
      <c:layout>
        <c:manualLayout>
          <c:layoutTarget val="inner"/>
          <c:xMode val="edge"/>
          <c:yMode val="edge"/>
          <c:x val="8.3886296782013967E-2"/>
          <c:y val="5.5838812264103796E-2"/>
          <c:w val="0.89278082270511461"/>
          <c:h val="0.80922699361040951"/>
        </c:manualLayout>
      </c:layout>
      <c:lineChart>
        <c:grouping val="standard"/>
        <c:varyColors val="0"/>
        <c:ser>
          <c:idx val="1"/>
          <c:order val="0"/>
          <c:tx>
            <c:strRef>
              <c:f>'MSCI - Aug 13-'!$U$1:$U$4</c:f>
              <c:strCache>
                <c:ptCount val="1"/>
                <c:pt idx="0">
                  <c:v>NAV NLPFM Defensive</c:v>
                </c:pt>
              </c:strCache>
            </c:strRef>
          </c:tx>
          <c:marker>
            <c:symbol val="none"/>
          </c:marker>
          <c:cat>
            <c:numRef>
              <c:f>'MSCI - Aug 13-'!$T$5:$T$121</c:f>
              <c:numCache>
                <c:formatCode>mmm\-yy</c:formatCode>
                <c:ptCount val="117"/>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13-'!$T$5:$T$121</c:f>
              <c:numCache>
                <c:formatCode>mmm\-yy</c:formatCode>
                <c:ptCount val="117"/>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numCache>
            </c:numRef>
          </c:cat>
          <c:val>
            <c:numRef>
              <c:f>'MSCI - Aug 13-'!$V$5:$V$121</c:f>
              <c:numCache>
                <c:formatCode>0.00</c:formatCode>
                <c:ptCount val="117"/>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pt idx="115">
                  <c:v>176.03191169581166</c:v>
                </c:pt>
                <c:pt idx="116">
                  <c:v>178.33518364120434</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13-'!$T$5:$T$121</c:f>
              <c:numCache>
                <c:formatCode>mmm\-yy</c:formatCode>
                <c:ptCount val="117"/>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numCache>
            </c:numRef>
          </c:cat>
          <c:val>
            <c:numRef>
              <c:f>'MSCI - Aug 13-'!$W$5:$W$121</c:f>
              <c:numCache>
                <c:formatCode>0.00</c:formatCode>
                <c:ptCount val="117"/>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pt idx="115">
                  <c:v>178.8322358656317</c:v>
                </c:pt>
                <c:pt idx="116">
                  <c:v>181.31478496391841</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13-'!$T$5:$T$121</c:f>
              <c:numCache>
                <c:formatCode>mmm\-yy</c:formatCode>
                <c:ptCount val="117"/>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numCache>
            </c:numRef>
          </c:cat>
          <c:val>
            <c:numRef>
              <c:f>'MSCI - Aug 13-'!$X$5:$X$121</c:f>
              <c:numCache>
                <c:formatCode>0.00</c:formatCode>
                <c:ptCount val="117"/>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pt idx="115">
                  <c:v>188.81595322863626</c:v>
                </c:pt>
                <c:pt idx="116">
                  <c:v>191.4748594820019</c:v>
                </c:pt>
              </c:numCache>
            </c:numRef>
          </c:val>
          <c:smooth val="0"/>
        </c:ser>
        <c:ser>
          <c:idx val="0"/>
          <c:order val="4"/>
          <c:tx>
            <c:strRef>
              <c:f>'MSCI - Aug 13-'!$Y$1:$Y$4</c:f>
              <c:strCache>
                <c:ptCount val="1"/>
                <c:pt idx="0">
                  <c:v>NAV NLPFM Adventurous</c:v>
                </c:pt>
              </c:strCache>
            </c:strRef>
          </c:tx>
          <c:marker>
            <c:symbol val="none"/>
          </c:marker>
          <c:cat>
            <c:numRef>
              <c:f>'MSCI - Aug 13-'!$T$5:$T$121</c:f>
              <c:numCache>
                <c:formatCode>mmm\-yy</c:formatCode>
                <c:ptCount val="117"/>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13-'!$T$5:$T$121</c:f>
              <c:numCache>
                <c:formatCode>mmm\-yy</c:formatCode>
                <c:ptCount val="117"/>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numCache>
            </c:numRef>
          </c:cat>
          <c:val>
            <c:numRef>
              <c:f>'MSCI - Aug 13-'!$Z$5:$Z$121</c:f>
              <c:numCache>
                <c:formatCode>0.00</c:formatCode>
                <c:ptCount val="117"/>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pt idx="115">
                  <c:v>162.43907279912906</c:v>
                </c:pt>
                <c:pt idx="116">
                  <c:v>164.90814670567582</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13-'!$T$5:$T$121</c:f>
              <c:numCache>
                <c:formatCode>mmm\-yy</c:formatCode>
                <c:ptCount val="117"/>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numCache>
            </c:numRef>
          </c:cat>
          <c:val>
            <c:numRef>
              <c:f>'MSCI - Aug 13-'!$AA$5:$AA$121</c:f>
              <c:numCache>
                <c:formatCode>0.00</c:formatCode>
                <c:ptCount val="117"/>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pt idx="114">
                  <c:v>165.08683866100563</c:v>
                </c:pt>
                <c:pt idx="115">
                  <c:v>166.75421573148179</c:v>
                </c:pt>
                <c:pt idx="116">
                  <c:v>169.15547643801514</c:v>
                </c:pt>
              </c:numCache>
            </c:numRef>
          </c:val>
          <c:smooth val="0"/>
        </c:ser>
        <c:dLbls>
          <c:showLegendKey val="0"/>
          <c:showVal val="0"/>
          <c:showCatName val="0"/>
          <c:showSerName val="0"/>
          <c:showPercent val="0"/>
          <c:showBubbleSize val="0"/>
        </c:dLbls>
        <c:marker val="1"/>
        <c:smooth val="0"/>
        <c:axId val="152162304"/>
        <c:axId val="152163840"/>
      </c:lineChart>
      <c:dateAx>
        <c:axId val="152162304"/>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152163840"/>
        <c:crosses val="autoZero"/>
        <c:auto val="1"/>
        <c:lblOffset val="100"/>
        <c:baseTimeUnit val="months"/>
        <c:majorUnit val="6"/>
        <c:majorTimeUnit val="months"/>
      </c:dateAx>
      <c:valAx>
        <c:axId val="152163840"/>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152162304"/>
        <c:crossesAt val="39447"/>
        <c:crossBetween val="between"/>
        <c:majorUnit val="20"/>
        <c:minorUnit val="4"/>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0.4746</cdr:x>
      <cdr:y>0.7</cdr:y>
    </cdr:from>
    <cdr:to>
      <cdr:x>0.59628</cdr:x>
      <cdr:y>0.93674</cdr:y>
    </cdr:to>
    <cdr:sp macro="" textlink="">
      <cdr:nvSpPr>
        <cdr:cNvPr id="2" name="TextBox 1"/>
        <cdr:cNvSpPr txBox="1"/>
      </cdr:nvSpPr>
      <cdr:spPr>
        <a:xfrm xmlns:a="http://schemas.openxmlformats.org/drawingml/2006/main">
          <a:off x="2016447" y="1512168"/>
          <a:ext cx="516981" cy="5114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0.23966</cdr:x>
      <cdr:y>0.73333</cdr:y>
    </cdr:from>
    <cdr:to>
      <cdr:x>0.90506</cdr:x>
      <cdr:y>0.80238</cdr:y>
    </cdr:to>
    <cdr:sp macro="" textlink="">
      <cdr:nvSpPr>
        <cdr:cNvPr id="4" name="TextBox 3"/>
        <cdr:cNvSpPr txBox="1"/>
      </cdr:nvSpPr>
      <cdr:spPr>
        <a:xfrm xmlns:a="http://schemas.openxmlformats.org/drawingml/2006/main">
          <a:off x="1000973" y="1584176"/>
          <a:ext cx="2779168" cy="14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0.39417</cdr:x>
      <cdr:y>0.76326</cdr:y>
    </cdr:from>
    <cdr:to>
      <cdr:x>0.51584</cdr:x>
      <cdr:y>1</cdr:y>
    </cdr:to>
    <cdr:sp macro="" textlink="">
      <cdr:nvSpPr>
        <cdr:cNvPr id="5" name="TextBox 4"/>
        <cdr:cNvSpPr txBox="1"/>
      </cdr:nvSpPr>
      <cdr:spPr>
        <a:xfrm xmlns:a="http://schemas.openxmlformats.org/drawingml/2006/main">
          <a:off x="2962276" y="29956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9/6/2017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9/6/2017</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1594666588"/>
              </p:ext>
            </p:extLst>
          </p:nvPr>
        </p:nvGraphicFramePr>
        <p:xfrm>
          <a:off x="195001" y="2932494"/>
          <a:ext cx="9022252" cy="2644063"/>
        </p:xfrm>
        <a:graphic>
          <a:graphicData uri="http://schemas.openxmlformats.org/drawingml/2006/table">
            <a:tbl>
              <a:tblPr firstRow="1" bandRow="1">
                <a:tableStyleId>{5C22544A-7EE6-4342-B048-85BDC9FD1C3A}</a:tableStyleId>
              </a:tblPr>
              <a:tblGrid>
                <a:gridCol w="1317392"/>
                <a:gridCol w="720080"/>
                <a:gridCol w="864096"/>
                <a:gridCol w="792088"/>
                <a:gridCol w="792088"/>
                <a:gridCol w="864096"/>
                <a:gridCol w="864096"/>
                <a:gridCol w="936104"/>
                <a:gridCol w="936104"/>
                <a:gridCol w="936108"/>
              </a:tblGrid>
              <a:tr h="658224">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900" dirty="0" smtClean="0"/>
                        <a:t>Inception Date</a:t>
                      </a:r>
                      <a:endParaRPr lang="en-GB" sz="9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algn="ctr"/>
                      <a:r>
                        <a:rPr lang="en-GB" sz="1000" dirty="0" smtClean="0"/>
                        <a:t>3 Years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0223">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1.26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6.31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7.14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22.89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3.96</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707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7.14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9.65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26.45</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51.44</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4.81</a:t>
                      </a: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78.34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7.30</a:t>
                      </a:r>
                      <a:endParaRPr lang="en-GB" sz="1000" b="0" i="0" u="none" strike="noStrike" kern="1200" dirty="0">
                        <a:solidFill>
                          <a:srgbClr val="FF0000"/>
                        </a:solidFill>
                        <a:latin typeface="Calibri"/>
                        <a:ea typeface="+mn-ea"/>
                        <a:cs typeface="+mn-cs"/>
                      </a:endParaRPr>
                    </a:p>
                  </a:txBody>
                  <a:tcPr marL="13002" marR="13002" marT="7144" marB="0" anchor="ctr"/>
                </a:tc>
              </a:tr>
              <a:tr h="288394">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7.88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10.99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29.85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56.02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5.42</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81.31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7.97</a:t>
                      </a:r>
                      <a:endParaRPr lang="en-GB" sz="1000" b="0" i="0" u="none" strike="noStrike" kern="1200" dirty="0">
                        <a:solidFill>
                          <a:srgbClr val="FF0000"/>
                        </a:solidFill>
                        <a:latin typeface="Calibri"/>
                        <a:ea typeface="+mn-ea"/>
                        <a:cs typeface="+mn-cs"/>
                      </a:endParaRPr>
                    </a:p>
                  </a:txBody>
                  <a:tcPr marL="13002" marR="13002" marT="7144" marB="0" anchor="ctr"/>
                </a:tc>
              </a:tr>
              <a:tr h="298476">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1.41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8.75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12.48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33.41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61.23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6.04</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91.47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8.77</a:t>
                      </a:r>
                    </a:p>
                  </a:txBody>
                  <a:tcPr marL="13002" marR="13002" marT="7144" marB="0" anchor="ctr"/>
                </a:tc>
              </a:tr>
              <a:tr h="2795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1.45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9.72</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14.71</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36.44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7.36</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50818">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1.52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7.36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13.93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20.95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55.15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10.45</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64.91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14.26</a:t>
                      </a:r>
                    </a:p>
                  </a:txBody>
                  <a:tcPr marL="13002" marR="13002" marT="7144" marB="0" anchor="ctr"/>
                </a:tc>
              </a:tr>
              <a:tr h="257698">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1.44</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8.85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11.68</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27.32</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52.76</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6.34</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69.16</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10.08</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August 2017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015663"/>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a:t>
            </a:r>
            <a:r>
              <a:rPr lang="en-GB" sz="900" dirty="0" smtClean="0">
                <a:latin typeface="Arial" pitchFamily="34" charset="0"/>
                <a:cs typeface="Arial" pitchFamily="34" charset="0"/>
              </a:rPr>
              <a:t>detail on </a:t>
            </a:r>
            <a:r>
              <a:rPr lang="en-GB" sz="900" dirty="0" smtClean="0">
                <a:latin typeface="Arial" pitchFamily="34" charset="0"/>
                <a:cs typeface="Arial" pitchFamily="34" charset="0"/>
              </a:rPr>
              <a:t>data or graphs used in this note upon request. </a:t>
            </a:r>
            <a:r>
              <a:rPr lang="en-GB" sz="900" dirty="0" smtClean="0">
                <a:latin typeface="Arial" pitchFamily="34" charset="0"/>
                <a:cs typeface="Arial" pitchFamily="34" charset="0"/>
              </a:rPr>
              <a:t>The </a:t>
            </a:r>
            <a:r>
              <a:rPr lang="en-GB" sz="900" dirty="0" smtClean="0">
                <a:latin typeface="Arial" pitchFamily="34" charset="0"/>
                <a:cs typeface="Arial" pitchFamily="34" charset="0"/>
              </a:rPr>
              <a:t>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7472 5554</a:t>
            </a:r>
          </a:p>
        </p:txBody>
      </p:sp>
      <p:sp>
        <p:nvSpPr>
          <p:cNvPr id="4" name="TextBox 3"/>
          <p:cNvSpPr txBox="1"/>
          <p:nvPr/>
        </p:nvSpPr>
        <p:spPr>
          <a:xfrm>
            <a:off x="195000" y="1127066"/>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9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1" y="1772816"/>
            <a:ext cx="9022248" cy="1169551"/>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1000" dirty="0" smtClean="0">
                <a:latin typeface="Arial" pitchFamily="34" charset="0"/>
                <a:cs typeface="Arial" pitchFamily="34" charset="0"/>
              </a:rPr>
              <a:t>August was a good month for risk assets in sterling terms, with the currency weakening over the period. Emerging Markets were a significant contributor to overall performance whilst US stock indices continued to rise to new heights. Our European and Global funds also had a strong month, with the UK adding a small positive. Bond indices had a good month, with government bonds rebounding from last months sell-off after fears of an impending rate hike were dampened by the Bank of England. </a:t>
            </a:r>
            <a:r>
              <a:rPr lang="en-GB" sz="1000" dirty="0">
                <a:latin typeface="Arial" pitchFamily="34" charset="0"/>
                <a:cs typeface="Arial" pitchFamily="34" charset="0"/>
              </a:rPr>
              <a:t>Property once again delivered a small positive return to our portfolios along with our combined Alternative holdings The </a:t>
            </a:r>
            <a:r>
              <a:rPr lang="en-GB" sz="1000" dirty="0" smtClean="0">
                <a:latin typeface="Arial" pitchFamily="34" charset="0"/>
                <a:cs typeface="Arial" pitchFamily="34" charset="0"/>
              </a:rPr>
              <a:t>MSCI UK Index ended the month up 1.52% whilst </a:t>
            </a:r>
            <a:r>
              <a:rPr lang="en-GB" sz="1000" dirty="0">
                <a:latin typeface="Arial" pitchFamily="34" charset="0"/>
                <a:cs typeface="Arial" pitchFamily="34" charset="0"/>
              </a:rPr>
              <a:t>t</a:t>
            </a:r>
            <a:r>
              <a:rPr lang="en-GB" sz="1000" dirty="0" smtClean="0">
                <a:latin typeface="Arial" pitchFamily="34" charset="0"/>
                <a:cs typeface="Arial" pitchFamily="34" charset="0"/>
              </a:rPr>
              <a:t>he AFI Index was up  1.44%.  Our portfolios were broadly in line with this and we continue to deliver superior risk adjusted returns.</a:t>
            </a:r>
            <a:endParaRPr lang="en-GB" sz="1000" b="1" dirty="0" smtClean="0">
              <a:solidFill>
                <a:schemeClr val="tx2">
                  <a:lumMod val="60000"/>
                  <a:lumOff val="40000"/>
                </a:schemeClr>
              </a:solidFill>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2617421940"/>
              </p:ext>
            </p:extLst>
          </p:nvPr>
        </p:nvGraphicFramePr>
        <p:xfrm>
          <a:off x="4104680" y="1321025"/>
          <a:ext cx="5112568" cy="484427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August 2017</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18" name="Chart 17"/>
          <p:cNvGraphicFramePr>
            <a:graphicFrameLocks/>
          </p:cNvGraphicFramePr>
          <p:nvPr>
            <p:extLst>
              <p:ext uri="{D42A27DB-BD31-4B8C-83A1-F6EECF244321}">
                <p14:modId xmlns:p14="http://schemas.microsoft.com/office/powerpoint/2010/main" val="3612625610"/>
              </p:ext>
            </p:extLst>
          </p:nvPr>
        </p:nvGraphicFramePr>
        <p:xfrm>
          <a:off x="1" y="3789040"/>
          <a:ext cx="4248695" cy="21602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p:cNvGraphicFramePr>
            <a:graphicFrameLocks/>
          </p:cNvGraphicFramePr>
          <p:nvPr>
            <p:extLst>
              <p:ext uri="{D42A27DB-BD31-4B8C-83A1-F6EECF244321}">
                <p14:modId xmlns:p14="http://schemas.microsoft.com/office/powerpoint/2010/main" val="1713441079"/>
              </p:ext>
            </p:extLst>
          </p:nvPr>
        </p:nvGraphicFramePr>
        <p:xfrm>
          <a:off x="4176688" y="3861048"/>
          <a:ext cx="4104456" cy="21765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a:graphicFrameLocks/>
          </p:cNvGraphicFramePr>
          <p:nvPr>
            <p:extLst>
              <p:ext uri="{D42A27DB-BD31-4B8C-83A1-F6EECF244321}">
                <p14:modId xmlns:p14="http://schemas.microsoft.com/office/powerpoint/2010/main" val="1595578095"/>
              </p:ext>
            </p:extLst>
          </p:nvPr>
        </p:nvGraphicFramePr>
        <p:xfrm>
          <a:off x="19048" y="1574508"/>
          <a:ext cx="4236706" cy="2149786"/>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17091</TotalTime>
  <Words>675</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Stuart Saberi</cp:lastModifiedBy>
  <cp:revision>911</cp:revision>
  <cp:lastPrinted>2017-05-22T15:36:42Z</cp:lastPrinted>
  <dcterms:created xsi:type="dcterms:W3CDTF">2010-06-28T15:54:41Z</dcterms:created>
  <dcterms:modified xsi:type="dcterms:W3CDTF">2017-09-06T14:18:06Z</dcterms:modified>
</cp:coreProperties>
</file>