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drawings/drawing1.xml" ContentType="application/vnd.openxmlformats-officedocument.drawingml.chartshapes+xml"/>
  <Override PartName="/ppt/charts/chart3.xml" ContentType="application/vnd.openxmlformats-officedocument.drawingml.chart+xml"/>
  <Override PartName="/ppt/drawings/drawing2.xml" ContentType="application/vnd.openxmlformats-officedocument.drawingml.chartshapes+xml"/>
  <Override PartName="/ppt/charts/chart4.xml" ContentType="application/vnd.openxmlformats-officedocument.drawingml.chart+xml"/>
  <Override PartName="/ppt/drawings/drawing3.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361488"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ob" initials="R" lastIdx="1" clrIdx="0"/>
  <p:cmAuthor id="1" name="Stuart Saberi" initials="S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CBE62"/>
    <a:srgbClr val="FF9900"/>
    <a:srgbClr val="A0F810"/>
    <a:srgbClr val="CEEF29"/>
    <a:srgbClr val="4F81BD"/>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20" d="100"/>
          <a:sy n="120" d="100"/>
        </p:scale>
        <p:origin x="-2166" y="-72"/>
      </p:cViewPr>
      <p:guideLst>
        <p:guide orient="horz" pos="2160"/>
        <p:guide pos="294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oleObject" Target="file:///\\nlpfm\nlpfm\Stuart\Discretionary\Model%20Portfolios\Performance\Master%20-%20NEW.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nlpfm\nlpfm\Stuart\Discretionary\Model%20Portfolios\Performance\Copy%20of%20Master%20-%20NEW.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nlpfm\nlpfm\Stuart\Discretionary\Model%20Portfolios\Performance\Copy%20of%20Master%20-%20NEW.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nlpfm\nlpfm\Stuart\Discretionary\Model%20Portfolios\Performance\Copy%20of%20Master%20-%20NEW.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700">
                <a:solidFill>
                  <a:schemeClr val="tx2"/>
                </a:solidFill>
              </a:defRPr>
            </a:pPr>
            <a:r>
              <a:rPr lang="en-GB" sz="700">
                <a:solidFill>
                  <a:schemeClr val="tx2"/>
                </a:solidFill>
              </a:rPr>
              <a:t>Annual Volatility of our 5 Models in Bar Charts and</a:t>
            </a:r>
            <a:r>
              <a:rPr lang="en-GB" sz="700" baseline="0">
                <a:solidFill>
                  <a:schemeClr val="tx2"/>
                </a:solidFill>
              </a:rPr>
              <a:t> MSCI UK and AFI Balanced in Line Graphs</a:t>
            </a:r>
            <a:endParaRPr lang="en-GB" sz="700">
              <a:solidFill>
                <a:schemeClr val="tx2"/>
              </a:solidFill>
            </a:endParaRPr>
          </a:p>
        </c:rich>
      </c:tx>
      <c:layout>
        <c:manualLayout>
          <c:xMode val="edge"/>
          <c:yMode val="edge"/>
          <c:x val="0.17623163703058334"/>
          <c:y val="3.7583946611296062E-2"/>
        </c:manualLayout>
      </c:layout>
      <c:overlay val="1"/>
    </c:title>
    <c:autoTitleDeleted val="0"/>
    <c:plotArea>
      <c:layout>
        <c:manualLayout>
          <c:layoutTarget val="inner"/>
          <c:xMode val="edge"/>
          <c:yMode val="edge"/>
          <c:x val="8.4945771136972895E-2"/>
          <c:y val="5.0925925925925923E-2"/>
          <c:w val="0.88249197073452479"/>
          <c:h val="0.85026975794692328"/>
        </c:manualLayout>
      </c:layout>
      <c:barChart>
        <c:barDir val="col"/>
        <c:grouping val="clustered"/>
        <c:varyColors val="0"/>
        <c:ser>
          <c:idx val="0"/>
          <c:order val="0"/>
          <c:tx>
            <c:strRef>
              <c:f>Calculations!$B$24</c:f>
              <c:strCache>
                <c:ptCount val="1"/>
                <c:pt idx="0">
                  <c:v>Volatility 1 Y  Defensive</c:v>
                </c:pt>
              </c:strCache>
            </c:strRef>
          </c:tx>
          <c:spPr>
            <a:solidFill>
              <a:schemeClr val="accent1">
                <a:lumMod val="60000"/>
                <a:lumOff val="40000"/>
              </a:schemeClr>
            </a:solidFill>
          </c:spPr>
          <c:invertIfNegative val="0"/>
          <c:cat>
            <c:numRef>
              <c:f>Calculations!$A$25:$A$33</c:f>
              <c:numCache>
                <c:formatCode>General</c:formatCode>
                <c:ptCount val="9"/>
                <c:pt idx="0">
                  <c:v>2008</c:v>
                </c:pt>
                <c:pt idx="1">
                  <c:v>2009</c:v>
                </c:pt>
                <c:pt idx="2">
                  <c:v>2010</c:v>
                </c:pt>
                <c:pt idx="3">
                  <c:v>2011</c:v>
                </c:pt>
                <c:pt idx="4">
                  <c:v>2012</c:v>
                </c:pt>
                <c:pt idx="5">
                  <c:v>2013</c:v>
                </c:pt>
                <c:pt idx="6">
                  <c:v>2014</c:v>
                </c:pt>
                <c:pt idx="7">
                  <c:v>2015</c:v>
                </c:pt>
                <c:pt idx="8">
                  <c:v>2016</c:v>
                </c:pt>
              </c:numCache>
            </c:numRef>
          </c:cat>
          <c:val>
            <c:numRef>
              <c:f>Calculations!$B$25:$B$33</c:f>
              <c:numCache>
                <c:formatCode>General</c:formatCode>
                <c:ptCount val="9"/>
                <c:pt idx="5">
                  <c:v>1.3357515882661548</c:v>
                </c:pt>
                <c:pt idx="6">
                  <c:v>0.97495712156427106</c:v>
                </c:pt>
                <c:pt idx="7">
                  <c:v>1.2566509614403234</c:v>
                </c:pt>
                <c:pt idx="8">
                  <c:v>1.14975883944803</c:v>
                </c:pt>
              </c:numCache>
            </c:numRef>
          </c:val>
        </c:ser>
        <c:ser>
          <c:idx val="1"/>
          <c:order val="1"/>
          <c:tx>
            <c:strRef>
              <c:f>Calculations!$C$24</c:f>
              <c:strCache>
                <c:ptCount val="1"/>
                <c:pt idx="0">
                  <c:v>Volatility 1 Y  Cautious</c:v>
                </c:pt>
              </c:strCache>
            </c:strRef>
          </c:tx>
          <c:spPr>
            <a:solidFill>
              <a:srgbClr val="92D050"/>
            </a:solidFill>
          </c:spPr>
          <c:invertIfNegative val="0"/>
          <c:cat>
            <c:numRef>
              <c:f>Calculations!$A$25:$A$33</c:f>
              <c:numCache>
                <c:formatCode>General</c:formatCode>
                <c:ptCount val="9"/>
                <c:pt idx="0">
                  <c:v>2008</c:v>
                </c:pt>
                <c:pt idx="1">
                  <c:v>2009</c:v>
                </c:pt>
                <c:pt idx="2">
                  <c:v>2010</c:v>
                </c:pt>
                <c:pt idx="3">
                  <c:v>2011</c:v>
                </c:pt>
                <c:pt idx="4">
                  <c:v>2012</c:v>
                </c:pt>
                <c:pt idx="5">
                  <c:v>2013</c:v>
                </c:pt>
                <c:pt idx="6">
                  <c:v>2014</c:v>
                </c:pt>
                <c:pt idx="7">
                  <c:v>2015</c:v>
                </c:pt>
                <c:pt idx="8">
                  <c:v>2016</c:v>
                </c:pt>
              </c:numCache>
            </c:numRef>
          </c:cat>
          <c:val>
            <c:numRef>
              <c:f>Calculations!$C$25:$C$33</c:f>
              <c:numCache>
                <c:formatCode>General</c:formatCode>
                <c:ptCount val="9"/>
                <c:pt idx="0">
                  <c:v>3.0814460169789699</c:v>
                </c:pt>
                <c:pt idx="1">
                  <c:v>3.0101969054734976</c:v>
                </c:pt>
                <c:pt idx="2">
                  <c:v>3.0971635500172661</c:v>
                </c:pt>
                <c:pt idx="3">
                  <c:v>2.1176216349690256</c:v>
                </c:pt>
                <c:pt idx="4">
                  <c:v>1.3077842895736114</c:v>
                </c:pt>
                <c:pt idx="5">
                  <c:v>1.6846463587847353</c:v>
                </c:pt>
                <c:pt idx="6">
                  <c:v>1.1734569389202147</c:v>
                </c:pt>
                <c:pt idx="7">
                  <c:v>1.5466637482012695</c:v>
                </c:pt>
                <c:pt idx="8">
                  <c:v>1.3091398787838608</c:v>
                </c:pt>
              </c:numCache>
            </c:numRef>
          </c:val>
        </c:ser>
        <c:ser>
          <c:idx val="2"/>
          <c:order val="2"/>
          <c:tx>
            <c:strRef>
              <c:f>Calculations!$D$24</c:f>
              <c:strCache>
                <c:ptCount val="1"/>
                <c:pt idx="0">
                  <c:v>Volatility 1 Y  Balanced</c:v>
                </c:pt>
              </c:strCache>
            </c:strRef>
          </c:tx>
          <c:spPr>
            <a:solidFill>
              <a:srgbClr val="FFFF00"/>
            </a:solidFill>
          </c:spPr>
          <c:invertIfNegative val="0"/>
          <c:cat>
            <c:numRef>
              <c:f>Calculations!$A$25:$A$33</c:f>
              <c:numCache>
                <c:formatCode>General</c:formatCode>
                <c:ptCount val="9"/>
                <c:pt idx="0">
                  <c:v>2008</c:v>
                </c:pt>
                <c:pt idx="1">
                  <c:v>2009</c:v>
                </c:pt>
                <c:pt idx="2">
                  <c:v>2010</c:v>
                </c:pt>
                <c:pt idx="3">
                  <c:v>2011</c:v>
                </c:pt>
                <c:pt idx="4">
                  <c:v>2012</c:v>
                </c:pt>
                <c:pt idx="5">
                  <c:v>2013</c:v>
                </c:pt>
                <c:pt idx="6">
                  <c:v>2014</c:v>
                </c:pt>
                <c:pt idx="7">
                  <c:v>2015</c:v>
                </c:pt>
                <c:pt idx="8">
                  <c:v>2016</c:v>
                </c:pt>
              </c:numCache>
            </c:numRef>
          </c:cat>
          <c:val>
            <c:numRef>
              <c:f>Calculations!$D$25:$D$33</c:f>
              <c:numCache>
                <c:formatCode>General</c:formatCode>
                <c:ptCount val="9"/>
                <c:pt idx="0">
                  <c:v>3.5929002985826863</c:v>
                </c:pt>
                <c:pt idx="1">
                  <c:v>3.0575210308625302</c:v>
                </c:pt>
                <c:pt idx="2">
                  <c:v>2.1206647584546401</c:v>
                </c:pt>
                <c:pt idx="3">
                  <c:v>2.2429289940214834</c:v>
                </c:pt>
                <c:pt idx="4">
                  <c:v>1.3979103884359765</c:v>
                </c:pt>
                <c:pt idx="5">
                  <c:v>1.7620862792597742</c:v>
                </c:pt>
                <c:pt idx="6">
                  <c:v>1.3449760427440911</c:v>
                </c:pt>
                <c:pt idx="7">
                  <c:v>1.8164380590106071</c:v>
                </c:pt>
                <c:pt idx="8">
                  <c:v>1.5215936455644858</c:v>
                </c:pt>
              </c:numCache>
            </c:numRef>
          </c:val>
        </c:ser>
        <c:ser>
          <c:idx val="3"/>
          <c:order val="3"/>
          <c:tx>
            <c:strRef>
              <c:f>Calculations!$E$24</c:f>
              <c:strCache>
                <c:ptCount val="1"/>
                <c:pt idx="0">
                  <c:v>Volatility 1 Y  Progressive</c:v>
                </c:pt>
              </c:strCache>
            </c:strRef>
          </c:tx>
          <c:spPr>
            <a:solidFill>
              <a:schemeClr val="accent2">
                <a:lumMod val="60000"/>
                <a:lumOff val="40000"/>
              </a:schemeClr>
            </a:solidFill>
          </c:spPr>
          <c:invertIfNegative val="0"/>
          <c:cat>
            <c:numRef>
              <c:f>Calculations!$A$25:$A$33</c:f>
              <c:numCache>
                <c:formatCode>General</c:formatCode>
                <c:ptCount val="9"/>
                <c:pt idx="0">
                  <c:v>2008</c:v>
                </c:pt>
                <c:pt idx="1">
                  <c:v>2009</c:v>
                </c:pt>
                <c:pt idx="2">
                  <c:v>2010</c:v>
                </c:pt>
                <c:pt idx="3">
                  <c:v>2011</c:v>
                </c:pt>
                <c:pt idx="4">
                  <c:v>2012</c:v>
                </c:pt>
                <c:pt idx="5">
                  <c:v>2013</c:v>
                </c:pt>
                <c:pt idx="6">
                  <c:v>2014</c:v>
                </c:pt>
                <c:pt idx="7">
                  <c:v>2015</c:v>
                </c:pt>
                <c:pt idx="8">
                  <c:v>2016</c:v>
                </c:pt>
              </c:numCache>
            </c:numRef>
          </c:cat>
          <c:val>
            <c:numRef>
              <c:f>Calculations!$E$25:$E$33</c:f>
              <c:numCache>
                <c:formatCode>General</c:formatCode>
                <c:ptCount val="9"/>
                <c:pt idx="0">
                  <c:v>3.9157084173521173</c:v>
                </c:pt>
                <c:pt idx="1">
                  <c:v>3.2105270627785303</c:v>
                </c:pt>
                <c:pt idx="2">
                  <c:v>2.419585814719722</c:v>
                </c:pt>
                <c:pt idx="3">
                  <c:v>2.5049184728361031</c:v>
                </c:pt>
                <c:pt idx="4">
                  <c:v>1.5191807622997557</c:v>
                </c:pt>
                <c:pt idx="5">
                  <c:v>1.8617375546038226</c:v>
                </c:pt>
                <c:pt idx="6">
                  <c:v>1.5051646643031009</c:v>
                </c:pt>
                <c:pt idx="7">
                  <c:v>2.0688013169197492</c:v>
                </c:pt>
                <c:pt idx="8">
                  <c:v>1.7424127190001035</c:v>
                </c:pt>
              </c:numCache>
            </c:numRef>
          </c:val>
        </c:ser>
        <c:ser>
          <c:idx val="4"/>
          <c:order val="4"/>
          <c:tx>
            <c:strRef>
              <c:f>Calculations!$F$24</c:f>
              <c:strCache>
                <c:ptCount val="1"/>
                <c:pt idx="0">
                  <c:v>Volatility 1 Y  Adventurous</c:v>
                </c:pt>
              </c:strCache>
            </c:strRef>
          </c:tx>
          <c:spPr>
            <a:solidFill>
              <a:schemeClr val="accent1">
                <a:lumMod val="75000"/>
              </a:schemeClr>
            </a:solidFill>
          </c:spPr>
          <c:invertIfNegative val="0"/>
          <c:cat>
            <c:numRef>
              <c:f>Calculations!$A$25:$A$33</c:f>
              <c:numCache>
                <c:formatCode>General</c:formatCode>
                <c:ptCount val="9"/>
                <c:pt idx="0">
                  <c:v>2008</c:v>
                </c:pt>
                <c:pt idx="1">
                  <c:v>2009</c:v>
                </c:pt>
                <c:pt idx="2">
                  <c:v>2010</c:v>
                </c:pt>
                <c:pt idx="3">
                  <c:v>2011</c:v>
                </c:pt>
                <c:pt idx="4">
                  <c:v>2012</c:v>
                </c:pt>
                <c:pt idx="5">
                  <c:v>2013</c:v>
                </c:pt>
                <c:pt idx="6">
                  <c:v>2014</c:v>
                </c:pt>
                <c:pt idx="7">
                  <c:v>2015</c:v>
                </c:pt>
                <c:pt idx="8">
                  <c:v>2016</c:v>
                </c:pt>
              </c:numCache>
            </c:numRef>
          </c:cat>
          <c:val>
            <c:numRef>
              <c:f>Calculations!$F$25:$F$33</c:f>
              <c:numCache>
                <c:formatCode>General</c:formatCode>
                <c:ptCount val="9"/>
                <c:pt idx="5">
                  <c:v>2.4833383822655608</c:v>
                </c:pt>
                <c:pt idx="6">
                  <c:v>1.6765445035018371</c:v>
                </c:pt>
                <c:pt idx="7">
                  <c:v>2.4445801729994914</c:v>
                </c:pt>
                <c:pt idx="8">
                  <c:v>2.1256428766114239</c:v>
                </c:pt>
              </c:numCache>
            </c:numRef>
          </c:val>
        </c:ser>
        <c:dLbls>
          <c:showLegendKey val="0"/>
          <c:showVal val="0"/>
          <c:showCatName val="0"/>
          <c:showSerName val="0"/>
          <c:showPercent val="0"/>
          <c:showBubbleSize val="0"/>
        </c:dLbls>
        <c:gapWidth val="150"/>
        <c:axId val="148637952"/>
        <c:axId val="148647936"/>
      </c:barChart>
      <c:lineChart>
        <c:grouping val="standard"/>
        <c:varyColors val="0"/>
        <c:ser>
          <c:idx val="5"/>
          <c:order val="5"/>
          <c:tx>
            <c:strRef>
              <c:f>Calculations!$G$24</c:f>
              <c:strCache>
                <c:ptCount val="1"/>
                <c:pt idx="0">
                  <c:v>Volatility 1 Y  MSCI UNITED KINGDOM ALL CAP</c:v>
                </c:pt>
              </c:strCache>
            </c:strRef>
          </c:tx>
          <c:spPr>
            <a:ln>
              <a:solidFill>
                <a:srgbClr val="FF0000"/>
              </a:solidFill>
            </a:ln>
          </c:spPr>
          <c:marker>
            <c:symbol val="none"/>
          </c:marker>
          <c:cat>
            <c:numRef>
              <c:f>Calculations!$A$25:$A$33</c:f>
              <c:numCache>
                <c:formatCode>General</c:formatCode>
                <c:ptCount val="9"/>
                <c:pt idx="0">
                  <c:v>2008</c:v>
                </c:pt>
                <c:pt idx="1">
                  <c:v>2009</c:v>
                </c:pt>
                <c:pt idx="2">
                  <c:v>2010</c:v>
                </c:pt>
                <c:pt idx="3">
                  <c:v>2011</c:v>
                </c:pt>
                <c:pt idx="4">
                  <c:v>2012</c:v>
                </c:pt>
                <c:pt idx="5">
                  <c:v>2013</c:v>
                </c:pt>
                <c:pt idx="6">
                  <c:v>2014</c:v>
                </c:pt>
                <c:pt idx="7">
                  <c:v>2015</c:v>
                </c:pt>
                <c:pt idx="8">
                  <c:v>2016</c:v>
                </c:pt>
              </c:numCache>
            </c:numRef>
          </c:cat>
          <c:val>
            <c:numRef>
              <c:f>Calculations!$G$25:$G$33</c:f>
              <c:numCache>
                <c:formatCode>General</c:formatCode>
                <c:ptCount val="9"/>
                <c:pt idx="0">
                  <c:v>5.9912169511340148</c:v>
                </c:pt>
                <c:pt idx="1">
                  <c:v>5.3153495625614529</c:v>
                </c:pt>
                <c:pt idx="2">
                  <c:v>4.6462311506559208</c:v>
                </c:pt>
                <c:pt idx="3">
                  <c:v>3.5961387471688142</c:v>
                </c:pt>
                <c:pt idx="4">
                  <c:v>2.7789411452725816</c:v>
                </c:pt>
                <c:pt idx="5">
                  <c:v>3.2800850048266872</c:v>
                </c:pt>
                <c:pt idx="6">
                  <c:v>2.6784334144338096</c:v>
                </c:pt>
                <c:pt idx="7">
                  <c:v>3.6282183988839485</c:v>
                </c:pt>
                <c:pt idx="8">
                  <c:v>2.2324430750487982</c:v>
                </c:pt>
              </c:numCache>
            </c:numRef>
          </c:val>
          <c:smooth val="0"/>
        </c:ser>
        <c:ser>
          <c:idx val="6"/>
          <c:order val="6"/>
          <c:tx>
            <c:strRef>
              <c:f>Calculations!$H$24</c:f>
              <c:strCache>
                <c:ptCount val="1"/>
                <c:pt idx="0">
                  <c:v>Volatility 1 Y  AFI Balanced Index *</c:v>
                </c:pt>
              </c:strCache>
            </c:strRef>
          </c:tx>
          <c:spPr>
            <a:ln>
              <a:solidFill>
                <a:schemeClr val="bg1">
                  <a:lumMod val="50000"/>
                </a:schemeClr>
              </a:solidFill>
            </a:ln>
          </c:spPr>
          <c:marker>
            <c:symbol val="none"/>
          </c:marker>
          <c:cat>
            <c:numRef>
              <c:f>Calculations!$A$25:$A$33</c:f>
              <c:numCache>
                <c:formatCode>General</c:formatCode>
                <c:ptCount val="9"/>
                <c:pt idx="0">
                  <c:v>2008</c:v>
                </c:pt>
                <c:pt idx="1">
                  <c:v>2009</c:v>
                </c:pt>
                <c:pt idx="2">
                  <c:v>2010</c:v>
                </c:pt>
                <c:pt idx="3">
                  <c:v>2011</c:v>
                </c:pt>
                <c:pt idx="4">
                  <c:v>2012</c:v>
                </c:pt>
                <c:pt idx="5">
                  <c:v>2013</c:v>
                </c:pt>
                <c:pt idx="6">
                  <c:v>2014</c:v>
                </c:pt>
                <c:pt idx="7">
                  <c:v>2015</c:v>
                </c:pt>
                <c:pt idx="8">
                  <c:v>2016</c:v>
                </c:pt>
              </c:numCache>
            </c:numRef>
          </c:cat>
          <c:val>
            <c:numRef>
              <c:f>Calculations!$H$25:$H$33</c:f>
              <c:numCache>
                <c:formatCode>General</c:formatCode>
                <c:ptCount val="9"/>
                <c:pt idx="0">
                  <c:v>5.3888781428873385</c:v>
                </c:pt>
                <c:pt idx="1">
                  <c:v>3.494009158545524</c:v>
                </c:pt>
                <c:pt idx="2">
                  <c:v>2.5140375127242267</c:v>
                </c:pt>
                <c:pt idx="3">
                  <c:v>2.6197597165049737</c:v>
                </c:pt>
                <c:pt idx="4">
                  <c:v>1.7010184857575443</c:v>
                </c:pt>
                <c:pt idx="5">
                  <c:v>2.0222695926991423</c:v>
                </c:pt>
                <c:pt idx="6">
                  <c:v>1.341871361196743</c:v>
                </c:pt>
                <c:pt idx="7">
                  <c:v>1.9570320144431863</c:v>
                </c:pt>
                <c:pt idx="8">
                  <c:v>2.1265478023208306</c:v>
                </c:pt>
              </c:numCache>
            </c:numRef>
          </c:val>
          <c:smooth val="0"/>
        </c:ser>
        <c:dLbls>
          <c:showLegendKey val="0"/>
          <c:showVal val="0"/>
          <c:showCatName val="0"/>
          <c:showSerName val="0"/>
          <c:showPercent val="0"/>
          <c:showBubbleSize val="0"/>
        </c:dLbls>
        <c:marker val="1"/>
        <c:smooth val="0"/>
        <c:axId val="148637952"/>
        <c:axId val="148647936"/>
      </c:lineChart>
      <c:catAx>
        <c:axId val="148637952"/>
        <c:scaling>
          <c:orientation val="minMax"/>
        </c:scaling>
        <c:delete val="0"/>
        <c:axPos val="b"/>
        <c:numFmt formatCode="General" sourceLinked="1"/>
        <c:majorTickMark val="out"/>
        <c:minorTickMark val="none"/>
        <c:tickLblPos val="nextTo"/>
        <c:txPr>
          <a:bodyPr/>
          <a:lstStyle/>
          <a:p>
            <a:pPr>
              <a:defRPr sz="800"/>
            </a:pPr>
            <a:endParaRPr lang="en-US"/>
          </a:p>
        </c:txPr>
        <c:crossAx val="148647936"/>
        <c:crosses val="autoZero"/>
        <c:auto val="1"/>
        <c:lblAlgn val="ctr"/>
        <c:lblOffset val="100"/>
        <c:noMultiLvlLbl val="0"/>
      </c:catAx>
      <c:valAx>
        <c:axId val="148647936"/>
        <c:scaling>
          <c:orientation val="minMax"/>
        </c:scaling>
        <c:delete val="0"/>
        <c:axPos val="l"/>
        <c:majorGridlines/>
        <c:numFmt formatCode="0%" sourceLinked="0"/>
        <c:majorTickMark val="out"/>
        <c:minorTickMark val="none"/>
        <c:tickLblPos val="nextTo"/>
        <c:txPr>
          <a:bodyPr/>
          <a:lstStyle/>
          <a:p>
            <a:pPr>
              <a:defRPr sz="800"/>
            </a:pPr>
            <a:endParaRPr lang="en-US"/>
          </a:p>
        </c:txPr>
        <c:crossAx val="148637952"/>
        <c:crosses val="autoZero"/>
        <c:crossBetween val="between"/>
        <c:dispUnits>
          <c:builtInUnit val="hundreds"/>
        </c:dispUnits>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700" b="1">
                <a:solidFill>
                  <a:schemeClr val="tx2">
                    <a:lumMod val="75000"/>
                  </a:schemeClr>
                </a:solidFill>
              </a:defRPr>
            </a:pPr>
            <a:r>
              <a:rPr lang="en-GB" sz="700" b="1" baseline="0" dirty="0">
                <a:solidFill>
                  <a:schemeClr val="tx2">
                    <a:lumMod val="75000"/>
                  </a:schemeClr>
                </a:solidFill>
              </a:rPr>
              <a:t>NAV Performance of 3 our models, MSCI UK and AFI Balanced - Since Inception</a:t>
            </a:r>
          </a:p>
        </c:rich>
      </c:tx>
      <c:layout>
        <c:manualLayout>
          <c:xMode val="edge"/>
          <c:yMode val="edge"/>
          <c:x val="0.12084154761837515"/>
          <c:y val="5.8950819442756187E-2"/>
        </c:manualLayout>
      </c:layout>
      <c:overlay val="1"/>
      <c:spPr>
        <a:ln>
          <a:noFill/>
        </a:ln>
      </c:spPr>
    </c:title>
    <c:autoTitleDeleted val="0"/>
    <c:plotArea>
      <c:layout>
        <c:manualLayout>
          <c:layoutTarget val="inner"/>
          <c:xMode val="edge"/>
          <c:yMode val="edge"/>
          <c:x val="8.3886296782013967E-2"/>
          <c:y val="5.5838812264103796E-2"/>
          <c:w val="0.89278082270511461"/>
          <c:h val="0.80922699361040951"/>
        </c:manualLayout>
      </c:layout>
      <c:lineChart>
        <c:grouping val="standard"/>
        <c:varyColors val="0"/>
        <c:ser>
          <c:idx val="1"/>
          <c:order val="0"/>
          <c:tx>
            <c:strRef>
              <c:f>'MSCI - Aug 13-'!$U$1:$U$4</c:f>
              <c:strCache>
                <c:ptCount val="1"/>
                <c:pt idx="0">
                  <c:v>NAV NLPFM Defensive</c:v>
                </c:pt>
              </c:strCache>
            </c:strRef>
          </c:tx>
          <c:marker>
            <c:symbol val="none"/>
          </c:marker>
          <c:cat>
            <c:numRef>
              <c:f>'MSCI - Aug 13-'!$T$5:$T$125</c:f>
              <c:numCache>
                <c:formatCode>mmm\-yy</c:formatCode>
                <c:ptCount val="121"/>
                <c:pt idx="0">
                  <c:v>39417</c:v>
                </c:pt>
                <c:pt idx="1">
                  <c:v>39448</c:v>
                </c:pt>
                <c:pt idx="2">
                  <c:v>39479</c:v>
                </c:pt>
                <c:pt idx="3">
                  <c:v>39508</c:v>
                </c:pt>
                <c:pt idx="4">
                  <c:v>39539</c:v>
                </c:pt>
                <c:pt idx="5">
                  <c:v>39569</c:v>
                </c:pt>
                <c:pt idx="6">
                  <c:v>39600</c:v>
                </c:pt>
                <c:pt idx="7">
                  <c:v>39630</c:v>
                </c:pt>
                <c:pt idx="8">
                  <c:v>39661</c:v>
                </c:pt>
                <c:pt idx="9">
                  <c:v>39692</c:v>
                </c:pt>
                <c:pt idx="10">
                  <c:v>39722</c:v>
                </c:pt>
                <c:pt idx="11">
                  <c:v>39753</c:v>
                </c:pt>
                <c:pt idx="12">
                  <c:v>39783</c:v>
                </c:pt>
                <c:pt idx="13">
                  <c:v>39814</c:v>
                </c:pt>
                <c:pt idx="14">
                  <c:v>39845</c:v>
                </c:pt>
                <c:pt idx="15">
                  <c:v>39873</c:v>
                </c:pt>
                <c:pt idx="16">
                  <c:v>39904</c:v>
                </c:pt>
                <c:pt idx="17">
                  <c:v>39934</c:v>
                </c:pt>
                <c:pt idx="18">
                  <c:v>39965</c:v>
                </c:pt>
                <c:pt idx="19">
                  <c:v>39995</c:v>
                </c:pt>
                <c:pt idx="20">
                  <c:v>40026</c:v>
                </c:pt>
                <c:pt idx="21">
                  <c:v>40057</c:v>
                </c:pt>
                <c:pt idx="22">
                  <c:v>40087</c:v>
                </c:pt>
                <c:pt idx="23">
                  <c:v>40118</c:v>
                </c:pt>
                <c:pt idx="24">
                  <c:v>40148</c:v>
                </c:pt>
                <c:pt idx="25">
                  <c:v>40179</c:v>
                </c:pt>
                <c:pt idx="26">
                  <c:v>40210</c:v>
                </c:pt>
                <c:pt idx="27">
                  <c:v>40238</c:v>
                </c:pt>
                <c:pt idx="28">
                  <c:v>40269</c:v>
                </c:pt>
                <c:pt idx="29">
                  <c:v>40299</c:v>
                </c:pt>
                <c:pt idx="30">
                  <c:v>40330</c:v>
                </c:pt>
                <c:pt idx="31">
                  <c:v>40360</c:v>
                </c:pt>
                <c:pt idx="32">
                  <c:v>40391</c:v>
                </c:pt>
                <c:pt idx="33">
                  <c:v>40422</c:v>
                </c:pt>
                <c:pt idx="34">
                  <c:v>40452</c:v>
                </c:pt>
                <c:pt idx="35">
                  <c:v>40483</c:v>
                </c:pt>
                <c:pt idx="36">
                  <c:v>40513</c:v>
                </c:pt>
                <c:pt idx="37">
                  <c:v>40544</c:v>
                </c:pt>
                <c:pt idx="38">
                  <c:v>40575</c:v>
                </c:pt>
                <c:pt idx="39">
                  <c:v>40603</c:v>
                </c:pt>
                <c:pt idx="40">
                  <c:v>40634</c:v>
                </c:pt>
                <c:pt idx="41">
                  <c:v>40664</c:v>
                </c:pt>
                <c:pt idx="42">
                  <c:v>40695</c:v>
                </c:pt>
                <c:pt idx="43">
                  <c:v>40725</c:v>
                </c:pt>
                <c:pt idx="44">
                  <c:v>40756</c:v>
                </c:pt>
                <c:pt idx="45">
                  <c:v>40787</c:v>
                </c:pt>
                <c:pt idx="46">
                  <c:v>40817</c:v>
                </c:pt>
                <c:pt idx="47">
                  <c:v>40848</c:v>
                </c:pt>
                <c:pt idx="48">
                  <c:v>40878</c:v>
                </c:pt>
                <c:pt idx="49">
                  <c:v>40909</c:v>
                </c:pt>
                <c:pt idx="50">
                  <c:v>40940</c:v>
                </c:pt>
                <c:pt idx="51">
                  <c:v>40969</c:v>
                </c:pt>
                <c:pt idx="52">
                  <c:v>41000</c:v>
                </c:pt>
                <c:pt idx="53">
                  <c:v>41030</c:v>
                </c:pt>
                <c:pt idx="54">
                  <c:v>41061</c:v>
                </c:pt>
                <c:pt idx="55">
                  <c:v>41091</c:v>
                </c:pt>
                <c:pt idx="56">
                  <c:v>41122</c:v>
                </c:pt>
                <c:pt idx="57">
                  <c:v>41153</c:v>
                </c:pt>
                <c:pt idx="58">
                  <c:v>41183</c:v>
                </c:pt>
                <c:pt idx="59">
                  <c:v>41214</c:v>
                </c:pt>
                <c:pt idx="60">
                  <c:v>41244</c:v>
                </c:pt>
                <c:pt idx="61">
                  <c:v>41275</c:v>
                </c:pt>
                <c:pt idx="62">
                  <c:v>41306</c:v>
                </c:pt>
                <c:pt idx="63">
                  <c:v>41334</c:v>
                </c:pt>
                <c:pt idx="64">
                  <c:v>41365</c:v>
                </c:pt>
                <c:pt idx="65">
                  <c:v>41395</c:v>
                </c:pt>
                <c:pt idx="66">
                  <c:v>41426</c:v>
                </c:pt>
                <c:pt idx="67">
                  <c:v>41456</c:v>
                </c:pt>
                <c:pt idx="68">
                  <c:v>41487</c:v>
                </c:pt>
                <c:pt idx="69">
                  <c:v>41518</c:v>
                </c:pt>
                <c:pt idx="70">
                  <c:v>41548</c:v>
                </c:pt>
                <c:pt idx="71">
                  <c:v>41579</c:v>
                </c:pt>
                <c:pt idx="72">
                  <c:v>41609</c:v>
                </c:pt>
                <c:pt idx="73">
                  <c:v>41640</c:v>
                </c:pt>
                <c:pt idx="74">
                  <c:v>41671</c:v>
                </c:pt>
                <c:pt idx="75">
                  <c:v>41699</c:v>
                </c:pt>
                <c:pt idx="76">
                  <c:v>41730</c:v>
                </c:pt>
                <c:pt idx="77">
                  <c:v>41760</c:v>
                </c:pt>
                <c:pt idx="78">
                  <c:v>41791</c:v>
                </c:pt>
                <c:pt idx="79">
                  <c:v>41821</c:v>
                </c:pt>
                <c:pt idx="80">
                  <c:v>41852</c:v>
                </c:pt>
                <c:pt idx="81">
                  <c:v>41883</c:v>
                </c:pt>
                <c:pt idx="82">
                  <c:v>41913</c:v>
                </c:pt>
                <c:pt idx="83">
                  <c:v>41944</c:v>
                </c:pt>
                <c:pt idx="84">
                  <c:v>41974</c:v>
                </c:pt>
                <c:pt idx="85">
                  <c:v>42005</c:v>
                </c:pt>
                <c:pt idx="86">
                  <c:v>42036</c:v>
                </c:pt>
                <c:pt idx="87">
                  <c:v>42064</c:v>
                </c:pt>
                <c:pt idx="88">
                  <c:v>42095</c:v>
                </c:pt>
                <c:pt idx="89">
                  <c:v>42125</c:v>
                </c:pt>
                <c:pt idx="90">
                  <c:v>42156</c:v>
                </c:pt>
                <c:pt idx="91">
                  <c:v>42186</c:v>
                </c:pt>
                <c:pt idx="92">
                  <c:v>42217</c:v>
                </c:pt>
                <c:pt idx="93">
                  <c:v>42248</c:v>
                </c:pt>
                <c:pt idx="94">
                  <c:v>42278</c:v>
                </c:pt>
                <c:pt idx="95">
                  <c:v>42309</c:v>
                </c:pt>
                <c:pt idx="96">
                  <c:v>42339</c:v>
                </c:pt>
                <c:pt idx="97">
                  <c:v>42370</c:v>
                </c:pt>
                <c:pt idx="98">
                  <c:v>42401</c:v>
                </c:pt>
                <c:pt idx="99">
                  <c:v>42430</c:v>
                </c:pt>
                <c:pt idx="100">
                  <c:v>42461</c:v>
                </c:pt>
                <c:pt idx="101">
                  <c:v>42491</c:v>
                </c:pt>
                <c:pt idx="102">
                  <c:v>42522</c:v>
                </c:pt>
                <c:pt idx="103">
                  <c:v>42552</c:v>
                </c:pt>
                <c:pt idx="104">
                  <c:v>42583</c:v>
                </c:pt>
                <c:pt idx="105">
                  <c:v>42614</c:v>
                </c:pt>
                <c:pt idx="106">
                  <c:v>42644</c:v>
                </c:pt>
                <c:pt idx="107">
                  <c:v>42675</c:v>
                </c:pt>
                <c:pt idx="108">
                  <c:v>42705</c:v>
                </c:pt>
                <c:pt idx="109">
                  <c:v>42736</c:v>
                </c:pt>
                <c:pt idx="110">
                  <c:v>42767</c:v>
                </c:pt>
                <c:pt idx="111">
                  <c:v>42795</c:v>
                </c:pt>
                <c:pt idx="112">
                  <c:v>42826</c:v>
                </c:pt>
                <c:pt idx="113">
                  <c:v>42856</c:v>
                </c:pt>
                <c:pt idx="114">
                  <c:v>42887</c:v>
                </c:pt>
                <c:pt idx="115">
                  <c:v>42917</c:v>
                </c:pt>
                <c:pt idx="116">
                  <c:v>42948</c:v>
                </c:pt>
                <c:pt idx="117">
                  <c:v>42979</c:v>
                </c:pt>
              </c:numCache>
            </c:numRef>
          </c:cat>
          <c:val>
            <c:numRef>
              <c:f>'MSCI - Aug 13-'!$U$5:$U$87</c:f>
            </c:numRef>
          </c:val>
          <c:smooth val="0"/>
        </c:ser>
        <c:ser>
          <c:idx val="2"/>
          <c:order val="1"/>
          <c:tx>
            <c:strRef>
              <c:f>'MSCI - Aug 13-'!$V$1:$V$4</c:f>
              <c:strCache>
                <c:ptCount val="1"/>
                <c:pt idx="0">
                  <c:v>NAV NLPFM Cautious</c:v>
                </c:pt>
              </c:strCache>
            </c:strRef>
          </c:tx>
          <c:spPr>
            <a:ln>
              <a:solidFill>
                <a:srgbClr val="92D050"/>
              </a:solidFill>
            </a:ln>
          </c:spPr>
          <c:marker>
            <c:symbol val="none"/>
          </c:marker>
          <c:cat>
            <c:numRef>
              <c:f>'MSCI - Aug 13-'!$T$5:$T$125</c:f>
              <c:numCache>
                <c:formatCode>mmm\-yy</c:formatCode>
                <c:ptCount val="121"/>
                <c:pt idx="0">
                  <c:v>39417</c:v>
                </c:pt>
                <c:pt idx="1">
                  <c:v>39448</c:v>
                </c:pt>
                <c:pt idx="2">
                  <c:v>39479</c:v>
                </c:pt>
                <c:pt idx="3">
                  <c:v>39508</c:v>
                </c:pt>
                <c:pt idx="4">
                  <c:v>39539</c:v>
                </c:pt>
                <c:pt idx="5">
                  <c:v>39569</c:v>
                </c:pt>
                <c:pt idx="6">
                  <c:v>39600</c:v>
                </c:pt>
                <c:pt idx="7">
                  <c:v>39630</c:v>
                </c:pt>
                <c:pt idx="8">
                  <c:v>39661</c:v>
                </c:pt>
                <c:pt idx="9">
                  <c:v>39692</c:v>
                </c:pt>
                <c:pt idx="10">
                  <c:v>39722</c:v>
                </c:pt>
                <c:pt idx="11">
                  <c:v>39753</c:v>
                </c:pt>
                <c:pt idx="12">
                  <c:v>39783</c:v>
                </c:pt>
                <c:pt idx="13">
                  <c:v>39814</c:v>
                </c:pt>
                <c:pt idx="14">
                  <c:v>39845</c:v>
                </c:pt>
                <c:pt idx="15">
                  <c:v>39873</c:v>
                </c:pt>
                <c:pt idx="16">
                  <c:v>39904</c:v>
                </c:pt>
                <c:pt idx="17">
                  <c:v>39934</c:v>
                </c:pt>
                <c:pt idx="18">
                  <c:v>39965</c:v>
                </c:pt>
                <c:pt idx="19">
                  <c:v>39995</c:v>
                </c:pt>
                <c:pt idx="20">
                  <c:v>40026</c:v>
                </c:pt>
                <c:pt idx="21">
                  <c:v>40057</c:v>
                </c:pt>
                <c:pt idx="22">
                  <c:v>40087</c:v>
                </c:pt>
                <c:pt idx="23">
                  <c:v>40118</c:v>
                </c:pt>
                <c:pt idx="24">
                  <c:v>40148</c:v>
                </c:pt>
                <c:pt idx="25">
                  <c:v>40179</c:v>
                </c:pt>
                <c:pt idx="26">
                  <c:v>40210</c:v>
                </c:pt>
                <c:pt idx="27">
                  <c:v>40238</c:v>
                </c:pt>
                <c:pt idx="28">
                  <c:v>40269</c:v>
                </c:pt>
                <c:pt idx="29">
                  <c:v>40299</c:v>
                </c:pt>
                <c:pt idx="30">
                  <c:v>40330</c:v>
                </c:pt>
                <c:pt idx="31">
                  <c:v>40360</c:v>
                </c:pt>
                <c:pt idx="32">
                  <c:v>40391</c:v>
                </c:pt>
                <c:pt idx="33">
                  <c:v>40422</c:v>
                </c:pt>
                <c:pt idx="34">
                  <c:v>40452</c:v>
                </c:pt>
                <c:pt idx="35">
                  <c:v>40483</c:v>
                </c:pt>
                <c:pt idx="36">
                  <c:v>40513</c:v>
                </c:pt>
                <c:pt idx="37">
                  <c:v>40544</c:v>
                </c:pt>
                <c:pt idx="38">
                  <c:v>40575</c:v>
                </c:pt>
                <c:pt idx="39">
                  <c:v>40603</c:v>
                </c:pt>
                <c:pt idx="40">
                  <c:v>40634</c:v>
                </c:pt>
                <c:pt idx="41">
                  <c:v>40664</c:v>
                </c:pt>
                <c:pt idx="42">
                  <c:v>40695</c:v>
                </c:pt>
                <c:pt idx="43">
                  <c:v>40725</c:v>
                </c:pt>
                <c:pt idx="44">
                  <c:v>40756</c:v>
                </c:pt>
                <c:pt idx="45">
                  <c:v>40787</c:v>
                </c:pt>
                <c:pt idx="46">
                  <c:v>40817</c:v>
                </c:pt>
                <c:pt idx="47">
                  <c:v>40848</c:v>
                </c:pt>
                <c:pt idx="48">
                  <c:v>40878</c:v>
                </c:pt>
                <c:pt idx="49">
                  <c:v>40909</c:v>
                </c:pt>
                <c:pt idx="50">
                  <c:v>40940</c:v>
                </c:pt>
                <c:pt idx="51">
                  <c:v>40969</c:v>
                </c:pt>
                <c:pt idx="52">
                  <c:v>41000</c:v>
                </c:pt>
                <c:pt idx="53">
                  <c:v>41030</c:v>
                </c:pt>
                <c:pt idx="54">
                  <c:v>41061</c:v>
                </c:pt>
                <c:pt idx="55">
                  <c:v>41091</c:v>
                </c:pt>
                <c:pt idx="56">
                  <c:v>41122</c:v>
                </c:pt>
                <c:pt idx="57">
                  <c:v>41153</c:v>
                </c:pt>
                <c:pt idx="58">
                  <c:v>41183</c:v>
                </c:pt>
                <c:pt idx="59">
                  <c:v>41214</c:v>
                </c:pt>
                <c:pt idx="60">
                  <c:v>41244</c:v>
                </c:pt>
                <c:pt idx="61">
                  <c:v>41275</c:v>
                </c:pt>
                <c:pt idx="62">
                  <c:v>41306</c:v>
                </c:pt>
                <c:pt idx="63">
                  <c:v>41334</c:v>
                </c:pt>
                <c:pt idx="64">
                  <c:v>41365</c:v>
                </c:pt>
                <c:pt idx="65">
                  <c:v>41395</c:v>
                </c:pt>
                <c:pt idx="66">
                  <c:v>41426</c:v>
                </c:pt>
                <c:pt idx="67">
                  <c:v>41456</c:v>
                </c:pt>
                <c:pt idx="68">
                  <c:v>41487</c:v>
                </c:pt>
                <c:pt idx="69">
                  <c:v>41518</c:v>
                </c:pt>
                <c:pt idx="70">
                  <c:v>41548</c:v>
                </c:pt>
                <c:pt idx="71">
                  <c:v>41579</c:v>
                </c:pt>
                <c:pt idx="72">
                  <c:v>41609</c:v>
                </c:pt>
                <c:pt idx="73">
                  <c:v>41640</c:v>
                </c:pt>
                <c:pt idx="74">
                  <c:v>41671</c:v>
                </c:pt>
                <c:pt idx="75">
                  <c:v>41699</c:v>
                </c:pt>
                <c:pt idx="76">
                  <c:v>41730</c:v>
                </c:pt>
                <c:pt idx="77">
                  <c:v>41760</c:v>
                </c:pt>
                <c:pt idx="78">
                  <c:v>41791</c:v>
                </c:pt>
                <c:pt idx="79">
                  <c:v>41821</c:v>
                </c:pt>
                <c:pt idx="80">
                  <c:v>41852</c:v>
                </c:pt>
                <c:pt idx="81">
                  <c:v>41883</c:v>
                </c:pt>
                <c:pt idx="82">
                  <c:v>41913</c:v>
                </c:pt>
                <c:pt idx="83">
                  <c:v>41944</c:v>
                </c:pt>
                <c:pt idx="84">
                  <c:v>41974</c:v>
                </c:pt>
                <c:pt idx="85">
                  <c:v>42005</c:v>
                </c:pt>
                <c:pt idx="86">
                  <c:v>42036</c:v>
                </c:pt>
                <c:pt idx="87">
                  <c:v>42064</c:v>
                </c:pt>
                <c:pt idx="88">
                  <c:v>42095</c:v>
                </c:pt>
                <c:pt idx="89">
                  <c:v>42125</c:v>
                </c:pt>
                <c:pt idx="90">
                  <c:v>42156</c:v>
                </c:pt>
                <c:pt idx="91">
                  <c:v>42186</c:v>
                </c:pt>
                <c:pt idx="92">
                  <c:v>42217</c:v>
                </c:pt>
                <c:pt idx="93">
                  <c:v>42248</c:v>
                </c:pt>
                <c:pt idx="94">
                  <c:v>42278</c:v>
                </c:pt>
                <c:pt idx="95">
                  <c:v>42309</c:v>
                </c:pt>
                <c:pt idx="96">
                  <c:v>42339</c:v>
                </c:pt>
                <c:pt idx="97">
                  <c:v>42370</c:v>
                </c:pt>
                <c:pt idx="98">
                  <c:v>42401</c:v>
                </c:pt>
                <c:pt idx="99">
                  <c:v>42430</c:v>
                </c:pt>
                <c:pt idx="100">
                  <c:v>42461</c:v>
                </c:pt>
                <c:pt idx="101">
                  <c:v>42491</c:v>
                </c:pt>
                <c:pt idx="102">
                  <c:v>42522</c:v>
                </c:pt>
                <c:pt idx="103">
                  <c:v>42552</c:v>
                </c:pt>
                <c:pt idx="104">
                  <c:v>42583</c:v>
                </c:pt>
                <c:pt idx="105">
                  <c:v>42614</c:v>
                </c:pt>
                <c:pt idx="106">
                  <c:v>42644</c:v>
                </c:pt>
                <c:pt idx="107">
                  <c:v>42675</c:v>
                </c:pt>
                <c:pt idx="108">
                  <c:v>42705</c:v>
                </c:pt>
                <c:pt idx="109">
                  <c:v>42736</c:v>
                </c:pt>
                <c:pt idx="110">
                  <c:v>42767</c:v>
                </c:pt>
                <c:pt idx="111">
                  <c:v>42795</c:v>
                </c:pt>
                <c:pt idx="112">
                  <c:v>42826</c:v>
                </c:pt>
                <c:pt idx="113">
                  <c:v>42856</c:v>
                </c:pt>
                <c:pt idx="114">
                  <c:v>42887</c:v>
                </c:pt>
                <c:pt idx="115">
                  <c:v>42917</c:v>
                </c:pt>
                <c:pt idx="116">
                  <c:v>42948</c:v>
                </c:pt>
                <c:pt idx="117">
                  <c:v>42979</c:v>
                </c:pt>
              </c:numCache>
            </c:numRef>
          </c:cat>
          <c:val>
            <c:numRef>
              <c:f>'MSCI - Aug 13-'!$V$5:$V$125</c:f>
              <c:numCache>
                <c:formatCode>0.00</c:formatCode>
                <c:ptCount val="121"/>
                <c:pt idx="0" formatCode="General">
                  <c:v>100</c:v>
                </c:pt>
                <c:pt idx="1">
                  <c:v>96.344999999999999</c:v>
                </c:pt>
                <c:pt idx="2">
                  <c:v>96.922106549999995</c:v>
                </c:pt>
                <c:pt idx="3">
                  <c:v>95.42562922486799</c:v>
                </c:pt>
                <c:pt idx="4">
                  <c:v>97.649046385807409</c:v>
                </c:pt>
                <c:pt idx="5">
                  <c:v>97.959570353314277</c:v>
                </c:pt>
                <c:pt idx="6">
                  <c:v>95.424376672570503</c:v>
                </c:pt>
                <c:pt idx="7">
                  <c:v>93.539745233287235</c:v>
                </c:pt>
                <c:pt idx="8">
                  <c:v>94.878298987575576</c:v>
                </c:pt>
                <c:pt idx="9">
                  <c:v>88.919941811155837</c:v>
                </c:pt>
                <c:pt idx="10">
                  <c:v>82.731113861099388</c:v>
                </c:pt>
                <c:pt idx="11">
                  <c:v>82.358823848724441</c:v>
                </c:pt>
                <c:pt idx="12">
                  <c:v>85.134316212426455</c:v>
                </c:pt>
                <c:pt idx="13">
                  <c:v>82.963391149009581</c:v>
                </c:pt>
                <c:pt idx="14">
                  <c:v>79.271520242878651</c:v>
                </c:pt>
                <c:pt idx="15">
                  <c:v>81.176414874315029</c:v>
                </c:pt>
                <c:pt idx="16">
                  <c:v>86.154964398556771</c:v>
                </c:pt>
                <c:pt idx="17">
                  <c:v>87.421442375215562</c:v>
                </c:pt>
                <c:pt idx="18">
                  <c:v>86.819108637250324</c:v>
                </c:pt>
                <c:pt idx="19">
                  <c:v>90.239781517557986</c:v>
                </c:pt>
                <c:pt idx="20">
                  <c:v>94.580315008552532</c:v>
                </c:pt>
                <c:pt idx="21">
                  <c:v>98.467565955404041</c:v>
                </c:pt>
                <c:pt idx="22">
                  <c:v>97.679825427760804</c:v>
                </c:pt>
                <c:pt idx="23">
                  <c:v>98.422192101011788</c:v>
                </c:pt>
                <c:pt idx="24">
                  <c:v>100.47921591592294</c:v>
                </c:pt>
                <c:pt idx="25">
                  <c:v>99.213177795382308</c:v>
                </c:pt>
                <c:pt idx="26">
                  <c:v>101.34626111798303</c:v>
                </c:pt>
                <c:pt idx="27">
                  <c:v>105.18728441435459</c:v>
                </c:pt>
                <c:pt idx="28">
                  <c:v>105.92359540525507</c:v>
                </c:pt>
                <c:pt idx="29">
                  <c:v>102.71411046447584</c:v>
                </c:pt>
                <c:pt idx="30">
                  <c:v>100.9371563534404</c:v>
                </c:pt>
                <c:pt idx="31">
                  <c:v>102.62280686454285</c:v>
                </c:pt>
                <c:pt idx="32">
                  <c:v>103.62851037181537</c:v>
                </c:pt>
                <c:pt idx="33">
                  <c:v>107.18296827756863</c:v>
                </c:pt>
                <c:pt idx="34">
                  <c:v>108.31696408194532</c:v>
                </c:pt>
                <c:pt idx="35">
                  <c:v>108.35812452829646</c:v>
                </c:pt>
                <c:pt idx="36">
                  <c:v>111.92310682527742</c:v>
                </c:pt>
                <c:pt idx="37">
                  <c:v>110.37073333361081</c:v>
                </c:pt>
                <c:pt idx="38">
                  <c:v>111.80555286694775</c:v>
                </c:pt>
                <c:pt idx="39">
                  <c:v>112.85652506389705</c:v>
                </c:pt>
                <c:pt idx="40">
                  <c:v>114.32365988972771</c:v>
                </c:pt>
                <c:pt idx="41">
                  <c:v>114.19790386384901</c:v>
                </c:pt>
                <c:pt idx="42">
                  <c:v>113.82105078109831</c:v>
                </c:pt>
                <c:pt idx="43">
                  <c:v>113.98381488371528</c:v>
                </c:pt>
                <c:pt idx="44">
                  <c:v>110.0513732702271</c:v>
                </c:pt>
                <c:pt idx="45">
                  <c:v>106.89289885737159</c:v>
                </c:pt>
                <c:pt idx="46">
                  <c:v>111.82066149469642</c:v>
                </c:pt>
                <c:pt idx="47">
                  <c:v>109.66252272784878</c:v>
                </c:pt>
                <c:pt idx="48">
                  <c:v>111.35132557785765</c:v>
                </c:pt>
                <c:pt idx="49">
                  <c:v>114.15559736121041</c:v>
                </c:pt>
                <c:pt idx="50">
                  <c:v>116.87798004708056</c:v>
                </c:pt>
                <c:pt idx="51">
                  <c:v>116.13697365358206</c:v>
                </c:pt>
                <c:pt idx="52">
                  <c:v>115.59809809582944</c:v>
                </c:pt>
                <c:pt idx="53">
                  <c:v>113.0826834812642</c:v>
                </c:pt>
                <c:pt idx="54">
                  <c:v>114.62592286273301</c:v>
                </c:pt>
                <c:pt idx="55">
                  <c:v>116.99718932899437</c:v>
                </c:pt>
                <c:pt idx="56">
                  <c:v>117.76235094720599</c:v>
                </c:pt>
                <c:pt idx="57">
                  <c:v>118.98307547712473</c:v>
                </c:pt>
                <c:pt idx="58">
                  <c:v>119.03661786108944</c:v>
                </c:pt>
                <c:pt idx="59">
                  <c:v>120.10770934860352</c:v>
                </c:pt>
                <c:pt idx="60">
                  <c:v>120.60903892742459</c:v>
                </c:pt>
                <c:pt idx="61">
                  <c:v>124.6735635392788</c:v>
                </c:pt>
                <c:pt idx="62">
                  <c:v>126.80548147580048</c:v>
                </c:pt>
                <c:pt idx="63">
                  <c:v>128.64416095719957</c:v>
                </c:pt>
                <c:pt idx="64">
                  <c:v>128.92717811130541</c:v>
                </c:pt>
                <c:pt idx="65">
                  <c:v>130.59549579606571</c:v>
                </c:pt>
                <c:pt idx="66">
                  <c:v>127.34366795074367</c:v>
                </c:pt>
                <c:pt idx="67">
                  <c:v>130.69280641784823</c:v>
                </c:pt>
                <c:pt idx="68">
                  <c:v>128.74548360222229</c:v>
                </c:pt>
                <c:pt idx="69">
                  <c:v>129.41109775244578</c:v>
                </c:pt>
                <c:pt idx="70">
                  <c:v>133.49531199751297</c:v>
                </c:pt>
                <c:pt idx="71">
                  <c:v>133.39519051351485</c:v>
                </c:pt>
                <c:pt idx="72">
                  <c:v>134.5090403543027</c:v>
                </c:pt>
                <c:pt idx="73">
                  <c:v>132.70661921355503</c:v>
                </c:pt>
                <c:pt idx="74">
                  <c:v>136.09063800350069</c:v>
                </c:pt>
                <c:pt idx="75">
                  <c:v>136.06069806313991</c:v>
                </c:pt>
                <c:pt idx="76">
                  <c:v>135.85388580208394</c:v>
                </c:pt>
                <c:pt idx="77">
                  <c:v>137.87810870053499</c:v>
                </c:pt>
                <c:pt idx="78">
                  <c:v>137.77194255683557</c:v>
                </c:pt>
                <c:pt idx="79">
                  <c:v>138.40569349259701</c:v>
                </c:pt>
                <c:pt idx="80">
                  <c:v>141.03540166895635</c:v>
                </c:pt>
                <c:pt idx="81">
                  <c:v>140.14687863844193</c:v>
                </c:pt>
                <c:pt idx="82">
                  <c:v>140.96253347211766</c:v>
                </c:pt>
                <c:pt idx="83">
                  <c:v>144.37382678214291</c:v>
                </c:pt>
                <c:pt idx="84">
                  <c:v>144.5615127569597</c:v>
                </c:pt>
                <c:pt idx="85">
                  <c:v>147.7563221888885</c:v>
                </c:pt>
                <c:pt idx="86">
                  <c:v>149.49984679071738</c:v>
                </c:pt>
                <c:pt idx="87">
                  <c:v>151.77224446193628</c:v>
                </c:pt>
                <c:pt idx="88">
                  <c:v>151.36245940188905</c:v>
                </c:pt>
                <c:pt idx="89">
                  <c:v>153.04258270125001</c:v>
                </c:pt>
                <c:pt idx="90">
                  <c:v>149.26243090852913</c:v>
                </c:pt>
                <c:pt idx="91">
                  <c:v>151.09835880870403</c:v>
                </c:pt>
                <c:pt idx="92">
                  <c:v>148.4541375295517</c:v>
                </c:pt>
                <c:pt idx="93">
                  <c:v>146.74691494796187</c:v>
                </c:pt>
                <c:pt idx="94">
                  <c:v>150.94387671547358</c:v>
                </c:pt>
                <c:pt idx="95">
                  <c:v>152.55897619632916</c:v>
                </c:pt>
                <c:pt idx="96">
                  <c:v>152.482696708231</c:v>
                </c:pt>
                <c:pt idx="97">
                  <c:v>149.79900124616614</c:v>
                </c:pt>
                <c:pt idx="98">
                  <c:v>150.87755405513855</c:v>
                </c:pt>
                <c:pt idx="99">
                  <c:v>153.26141940920974</c:v>
                </c:pt>
                <c:pt idx="100">
                  <c:v>153.21544098338697</c:v>
                </c:pt>
                <c:pt idx="101">
                  <c:v>153.09286863060026</c:v>
                </c:pt>
                <c:pt idx="102">
                  <c:v>155.23616879142867</c:v>
                </c:pt>
                <c:pt idx="103">
                  <c:v>159.64487598510524</c:v>
                </c:pt>
                <c:pt idx="104">
                  <c:v>162.64619965362522</c:v>
                </c:pt>
                <c:pt idx="105">
                  <c:v>163.45943065189334</c:v>
                </c:pt>
                <c:pt idx="106">
                  <c:v>165.25748438906416</c:v>
                </c:pt>
                <c:pt idx="107">
                  <c:v>163.07608559512852</c:v>
                </c:pt>
                <c:pt idx="108">
                  <c:v>166.45176056694768</c:v>
                </c:pt>
                <c:pt idx="109">
                  <c:v>167.75008429936989</c:v>
                </c:pt>
                <c:pt idx="110">
                  <c:v>170.7863608251885</c:v>
                </c:pt>
                <c:pt idx="111">
                  <c:v>172.49422443344039</c:v>
                </c:pt>
                <c:pt idx="112">
                  <c:v>172.61497039054379</c:v>
                </c:pt>
                <c:pt idx="113">
                  <c:v>175.58394788126114</c:v>
                </c:pt>
                <c:pt idx="114">
                  <c:v>174.56556098354983</c:v>
                </c:pt>
                <c:pt idx="115">
                  <c:v>176.03191169581166</c:v>
                </c:pt>
                <c:pt idx="116">
                  <c:v>178.33518364120434</c:v>
                </c:pt>
                <c:pt idx="117">
                  <c:v>177.05117031898766</c:v>
                </c:pt>
              </c:numCache>
            </c:numRef>
          </c:val>
          <c:smooth val="0"/>
        </c:ser>
        <c:ser>
          <c:idx val="3"/>
          <c:order val="2"/>
          <c:tx>
            <c:strRef>
              <c:f>'MSCI - Aug 13-'!$W$1:$W$4</c:f>
              <c:strCache>
                <c:ptCount val="1"/>
                <c:pt idx="0">
                  <c:v>NAV NLPFM Balanced</c:v>
                </c:pt>
              </c:strCache>
            </c:strRef>
          </c:tx>
          <c:spPr>
            <a:ln>
              <a:solidFill>
                <a:srgbClr val="FFFF00"/>
              </a:solidFill>
            </a:ln>
          </c:spPr>
          <c:marker>
            <c:symbol val="none"/>
          </c:marker>
          <c:cat>
            <c:numRef>
              <c:f>'MSCI - Aug 13-'!$T$5:$T$125</c:f>
              <c:numCache>
                <c:formatCode>mmm\-yy</c:formatCode>
                <c:ptCount val="121"/>
                <c:pt idx="0">
                  <c:v>39417</c:v>
                </c:pt>
                <c:pt idx="1">
                  <c:v>39448</c:v>
                </c:pt>
                <c:pt idx="2">
                  <c:v>39479</c:v>
                </c:pt>
                <c:pt idx="3">
                  <c:v>39508</c:v>
                </c:pt>
                <c:pt idx="4">
                  <c:v>39539</c:v>
                </c:pt>
                <c:pt idx="5">
                  <c:v>39569</c:v>
                </c:pt>
                <c:pt idx="6">
                  <c:v>39600</c:v>
                </c:pt>
                <c:pt idx="7">
                  <c:v>39630</c:v>
                </c:pt>
                <c:pt idx="8">
                  <c:v>39661</c:v>
                </c:pt>
                <c:pt idx="9">
                  <c:v>39692</c:v>
                </c:pt>
                <c:pt idx="10">
                  <c:v>39722</c:v>
                </c:pt>
                <c:pt idx="11">
                  <c:v>39753</c:v>
                </c:pt>
                <c:pt idx="12">
                  <c:v>39783</c:v>
                </c:pt>
                <c:pt idx="13">
                  <c:v>39814</c:v>
                </c:pt>
                <c:pt idx="14">
                  <c:v>39845</c:v>
                </c:pt>
                <c:pt idx="15">
                  <c:v>39873</c:v>
                </c:pt>
                <c:pt idx="16">
                  <c:v>39904</c:v>
                </c:pt>
                <c:pt idx="17">
                  <c:v>39934</c:v>
                </c:pt>
                <c:pt idx="18">
                  <c:v>39965</c:v>
                </c:pt>
                <c:pt idx="19">
                  <c:v>39995</c:v>
                </c:pt>
                <c:pt idx="20">
                  <c:v>40026</c:v>
                </c:pt>
                <c:pt idx="21">
                  <c:v>40057</c:v>
                </c:pt>
                <c:pt idx="22">
                  <c:v>40087</c:v>
                </c:pt>
                <c:pt idx="23">
                  <c:v>40118</c:v>
                </c:pt>
                <c:pt idx="24">
                  <c:v>40148</c:v>
                </c:pt>
                <c:pt idx="25">
                  <c:v>40179</c:v>
                </c:pt>
                <c:pt idx="26">
                  <c:v>40210</c:v>
                </c:pt>
                <c:pt idx="27">
                  <c:v>40238</c:v>
                </c:pt>
                <c:pt idx="28">
                  <c:v>40269</c:v>
                </c:pt>
                <c:pt idx="29">
                  <c:v>40299</c:v>
                </c:pt>
                <c:pt idx="30">
                  <c:v>40330</c:v>
                </c:pt>
                <c:pt idx="31">
                  <c:v>40360</c:v>
                </c:pt>
                <c:pt idx="32">
                  <c:v>40391</c:v>
                </c:pt>
                <c:pt idx="33">
                  <c:v>40422</c:v>
                </c:pt>
                <c:pt idx="34">
                  <c:v>40452</c:v>
                </c:pt>
                <c:pt idx="35">
                  <c:v>40483</c:v>
                </c:pt>
                <c:pt idx="36">
                  <c:v>40513</c:v>
                </c:pt>
                <c:pt idx="37">
                  <c:v>40544</c:v>
                </c:pt>
                <c:pt idx="38">
                  <c:v>40575</c:v>
                </c:pt>
                <c:pt idx="39">
                  <c:v>40603</c:v>
                </c:pt>
                <c:pt idx="40">
                  <c:v>40634</c:v>
                </c:pt>
                <c:pt idx="41">
                  <c:v>40664</c:v>
                </c:pt>
                <c:pt idx="42">
                  <c:v>40695</c:v>
                </c:pt>
                <c:pt idx="43">
                  <c:v>40725</c:v>
                </c:pt>
                <c:pt idx="44">
                  <c:v>40756</c:v>
                </c:pt>
                <c:pt idx="45">
                  <c:v>40787</c:v>
                </c:pt>
                <c:pt idx="46">
                  <c:v>40817</c:v>
                </c:pt>
                <c:pt idx="47">
                  <c:v>40848</c:v>
                </c:pt>
                <c:pt idx="48">
                  <c:v>40878</c:v>
                </c:pt>
                <c:pt idx="49">
                  <c:v>40909</c:v>
                </c:pt>
                <c:pt idx="50">
                  <c:v>40940</c:v>
                </c:pt>
                <c:pt idx="51">
                  <c:v>40969</c:v>
                </c:pt>
                <c:pt idx="52">
                  <c:v>41000</c:v>
                </c:pt>
                <c:pt idx="53">
                  <c:v>41030</c:v>
                </c:pt>
                <c:pt idx="54">
                  <c:v>41061</c:v>
                </c:pt>
                <c:pt idx="55">
                  <c:v>41091</c:v>
                </c:pt>
                <c:pt idx="56">
                  <c:v>41122</c:v>
                </c:pt>
                <c:pt idx="57">
                  <c:v>41153</c:v>
                </c:pt>
                <c:pt idx="58">
                  <c:v>41183</c:v>
                </c:pt>
                <c:pt idx="59">
                  <c:v>41214</c:v>
                </c:pt>
                <c:pt idx="60">
                  <c:v>41244</c:v>
                </c:pt>
                <c:pt idx="61">
                  <c:v>41275</c:v>
                </c:pt>
                <c:pt idx="62">
                  <c:v>41306</c:v>
                </c:pt>
                <c:pt idx="63">
                  <c:v>41334</c:v>
                </c:pt>
                <c:pt idx="64">
                  <c:v>41365</c:v>
                </c:pt>
                <c:pt idx="65">
                  <c:v>41395</c:v>
                </c:pt>
                <c:pt idx="66">
                  <c:v>41426</c:v>
                </c:pt>
                <c:pt idx="67">
                  <c:v>41456</c:v>
                </c:pt>
                <c:pt idx="68">
                  <c:v>41487</c:v>
                </c:pt>
                <c:pt idx="69">
                  <c:v>41518</c:v>
                </c:pt>
                <c:pt idx="70">
                  <c:v>41548</c:v>
                </c:pt>
                <c:pt idx="71">
                  <c:v>41579</c:v>
                </c:pt>
                <c:pt idx="72">
                  <c:v>41609</c:v>
                </c:pt>
                <c:pt idx="73">
                  <c:v>41640</c:v>
                </c:pt>
                <c:pt idx="74">
                  <c:v>41671</c:v>
                </c:pt>
                <c:pt idx="75">
                  <c:v>41699</c:v>
                </c:pt>
                <c:pt idx="76">
                  <c:v>41730</c:v>
                </c:pt>
                <c:pt idx="77">
                  <c:v>41760</c:v>
                </c:pt>
                <c:pt idx="78">
                  <c:v>41791</c:v>
                </c:pt>
                <c:pt idx="79">
                  <c:v>41821</c:v>
                </c:pt>
                <c:pt idx="80">
                  <c:v>41852</c:v>
                </c:pt>
                <c:pt idx="81">
                  <c:v>41883</c:v>
                </c:pt>
                <c:pt idx="82">
                  <c:v>41913</c:v>
                </c:pt>
                <c:pt idx="83">
                  <c:v>41944</c:v>
                </c:pt>
                <c:pt idx="84">
                  <c:v>41974</c:v>
                </c:pt>
                <c:pt idx="85">
                  <c:v>42005</c:v>
                </c:pt>
                <c:pt idx="86">
                  <c:v>42036</c:v>
                </c:pt>
                <c:pt idx="87">
                  <c:v>42064</c:v>
                </c:pt>
                <c:pt idx="88">
                  <c:v>42095</c:v>
                </c:pt>
                <c:pt idx="89">
                  <c:v>42125</c:v>
                </c:pt>
                <c:pt idx="90">
                  <c:v>42156</c:v>
                </c:pt>
                <c:pt idx="91">
                  <c:v>42186</c:v>
                </c:pt>
                <c:pt idx="92">
                  <c:v>42217</c:v>
                </c:pt>
                <c:pt idx="93">
                  <c:v>42248</c:v>
                </c:pt>
                <c:pt idx="94">
                  <c:v>42278</c:v>
                </c:pt>
                <c:pt idx="95">
                  <c:v>42309</c:v>
                </c:pt>
                <c:pt idx="96">
                  <c:v>42339</c:v>
                </c:pt>
                <c:pt idx="97">
                  <c:v>42370</c:v>
                </c:pt>
                <c:pt idx="98">
                  <c:v>42401</c:v>
                </c:pt>
                <c:pt idx="99">
                  <c:v>42430</c:v>
                </c:pt>
                <c:pt idx="100">
                  <c:v>42461</c:v>
                </c:pt>
                <c:pt idx="101">
                  <c:v>42491</c:v>
                </c:pt>
                <c:pt idx="102">
                  <c:v>42522</c:v>
                </c:pt>
                <c:pt idx="103">
                  <c:v>42552</c:v>
                </c:pt>
                <c:pt idx="104">
                  <c:v>42583</c:v>
                </c:pt>
                <c:pt idx="105">
                  <c:v>42614</c:v>
                </c:pt>
                <c:pt idx="106">
                  <c:v>42644</c:v>
                </c:pt>
                <c:pt idx="107">
                  <c:v>42675</c:v>
                </c:pt>
                <c:pt idx="108">
                  <c:v>42705</c:v>
                </c:pt>
                <c:pt idx="109">
                  <c:v>42736</c:v>
                </c:pt>
                <c:pt idx="110">
                  <c:v>42767</c:v>
                </c:pt>
                <c:pt idx="111">
                  <c:v>42795</c:v>
                </c:pt>
                <c:pt idx="112">
                  <c:v>42826</c:v>
                </c:pt>
                <c:pt idx="113">
                  <c:v>42856</c:v>
                </c:pt>
                <c:pt idx="114">
                  <c:v>42887</c:v>
                </c:pt>
                <c:pt idx="115">
                  <c:v>42917</c:v>
                </c:pt>
                <c:pt idx="116">
                  <c:v>42948</c:v>
                </c:pt>
                <c:pt idx="117">
                  <c:v>42979</c:v>
                </c:pt>
              </c:numCache>
            </c:numRef>
          </c:cat>
          <c:val>
            <c:numRef>
              <c:f>'MSCI - Aug 13-'!$W$5:$W$125</c:f>
              <c:numCache>
                <c:formatCode>0.00</c:formatCode>
                <c:ptCount val="121"/>
                <c:pt idx="0" formatCode="General">
                  <c:v>100</c:v>
                </c:pt>
                <c:pt idx="1">
                  <c:v>95.686000000000007</c:v>
                </c:pt>
                <c:pt idx="2">
                  <c:v>96.792130160000013</c:v>
                </c:pt>
                <c:pt idx="3">
                  <c:v>94.979213562103212</c:v>
                </c:pt>
                <c:pt idx="4">
                  <c:v>97.453422075396006</c:v>
                </c:pt>
                <c:pt idx="5">
                  <c:v>97.953358130642783</c:v>
                </c:pt>
                <c:pt idx="6">
                  <c:v>94.984391845703001</c:v>
                </c:pt>
                <c:pt idx="7">
                  <c:v>92.832045526479376</c:v>
                </c:pt>
                <c:pt idx="8">
                  <c:v>93.908897254586535</c:v>
                </c:pt>
                <c:pt idx="9">
                  <c:v>87.288319998138178</c:v>
                </c:pt>
                <c:pt idx="10">
                  <c:v>80.270339070287875</c:v>
                </c:pt>
                <c:pt idx="11">
                  <c:v>80.157960595589472</c:v>
                </c:pt>
                <c:pt idx="12">
                  <c:v>83.598340264352174</c:v>
                </c:pt>
                <c:pt idx="13">
                  <c:v>81.42478341747902</c:v>
                </c:pt>
                <c:pt idx="14">
                  <c:v>77.760668163692458</c:v>
                </c:pt>
                <c:pt idx="15">
                  <c:v>79.634700266437449</c:v>
                </c:pt>
                <c:pt idx="16">
                  <c:v>84.57205168295657</c:v>
                </c:pt>
                <c:pt idx="17">
                  <c:v>86.153549049427852</c:v>
                </c:pt>
                <c:pt idx="18">
                  <c:v>85.541858851176912</c:v>
                </c:pt>
                <c:pt idx="19">
                  <c:v>88.96952113534357</c:v>
                </c:pt>
                <c:pt idx="20">
                  <c:v>93.231161197726522</c:v>
                </c:pt>
                <c:pt idx="21">
                  <c:v>97.122629866119624</c:v>
                </c:pt>
                <c:pt idx="22">
                  <c:v>96.170828093431652</c:v>
                </c:pt>
                <c:pt idx="23">
                  <c:v>97.017131380653851</c:v>
                </c:pt>
                <c:pt idx="24">
                  <c:v>99.248525402408887</c:v>
                </c:pt>
                <c:pt idx="25">
                  <c:v>97.710173258671546</c:v>
                </c:pt>
                <c:pt idx="26">
                  <c:v>100.26040878072287</c:v>
                </c:pt>
                <c:pt idx="27">
                  <c:v>104.21066888668335</c:v>
                </c:pt>
                <c:pt idx="28">
                  <c:v>105.01204893042194</c:v>
                </c:pt>
                <c:pt idx="29">
                  <c:v>101.75667541357886</c:v>
                </c:pt>
                <c:pt idx="30">
                  <c:v>100.02782949830215</c:v>
                </c:pt>
                <c:pt idx="31">
                  <c:v>101.52824694077668</c:v>
                </c:pt>
                <c:pt idx="32">
                  <c:v>102.24199051677034</c:v>
                </c:pt>
                <c:pt idx="33">
                  <c:v>106.08628936020091</c:v>
                </c:pt>
                <c:pt idx="34">
                  <c:v>107.35508138094892</c:v>
                </c:pt>
                <c:pt idx="35">
                  <c:v>107.726529962527</c:v>
                </c:pt>
                <c:pt idx="36">
                  <c:v>111.5723670821892</c:v>
                </c:pt>
                <c:pt idx="37">
                  <c:v>109.82179664266965</c:v>
                </c:pt>
                <c:pt idx="38">
                  <c:v>111.12428315085171</c:v>
                </c:pt>
                <c:pt idx="39">
                  <c:v>112.26441829597945</c:v>
                </c:pt>
                <c:pt idx="40">
                  <c:v>113.56331761566393</c:v>
                </c:pt>
                <c:pt idx="41">
                  <c:v>113.32029211596641</c:v>
                </c:pt>
                <c:pt idx="42">
                  <c:v>113.05285622657273</c:v>
                </c:pt>
                <c:pt idx="43">
                  <c:v>113.04833411232367</c:v>
                </c:pt>
                <c:pt idx="44">
                  <c:v>108.84971898339197</c:v>
                </c:pt>
                <c:pt idx="45">
                  <c:v>105.34475803212675</c:v>
                </c:pt>
                <c:pt idx="46">
                  <c:v>110.43290984507847</c:v>
                </c:pt>
                <c:pt idx="47">
                  <c:v>108.2242516481769</c:v>
                </c:pt>
                <c:pt idx="48">
                  <c:v>109.97748452487737</c:v>
                </c:pt>
                <c:pt idx="49">
                  <c:v>112.96491291451113</c:v>
                </c:pt>
                <c:pt idx="50">
                  <c:v>115.74000896516901</c:v>
                </c:pt>
                <c:pt idx="51">
                  <c:v>114.9731156657658</c:v>
                </c:pt>
                <c:pt idx="52">
                  <c:v>114.42354417288344</c:v>
                </c:pt>
                <c:pt idx="53">
                  <c:v>111.60643651534704</c:v>
                </c:pt>
                <c:pt idx="54">
                  <c:v>113.10642702211331</c:v>
                </c:pt>
                <c:pt idx="55">
                  <c:v>115.45033150929257</c:v>
                </c:pt>
                <c:pt idx="56">
                  <c:v>116.21195734625937</c:v>
                </c:pt>
                <c:pt idx="57">
                  <c:v>117.44264197455625</c:v>
                </c:pt>
                <c:pt idx="58">
                  <c:v>117.43324656319828</c:v>
                </c:pt>
                <c:pt idx="59">
                  <c:v>118.46607196672161</c:v>
                </c:pt>
                <c:pt idx="60">
                  <c:v>118.90036858655162</c:v>
                </c:pt>
                <c:pt idx="61">
                  <c:v>123.15700178195017</c:v>
                </c:pt>
                <c:pt idx="62">
                  <c:v>125.42309061473806</c:v>
                </c:pt>
                <c:pt idx="63">
                  <c:v>127.30318274305299</c:v>
                </c:pt>
                <c:pt idx="64">
                  <c:v>127.46867688061896</c:v>
                </c:pt>
                <c:pt idx="65">
                  <c:v>129.29402833354942</c:v>
                </c:pt>
                <c:pt idx="66">
                  <c:v>126.04874822237733</c:v>
                </c:pt>
                <c:pt idx="67">
                  <c:v>129.54029854813717</c:v>
                </c:pt>
                <c:pt idx="68">
                  <c:v>127.4935618310766</c:v>
                </c:pt>
                <c:pt idx="69">
                  <c:v>128.14122912517848</c:v>
                </c:pt>
                <c:pt idx="70">
                  <c:v>132.32375884382432</c:v>
                </c:pt>
                <c:pt idx="71">
                  <c:v>132.18878860980362</c:v>
                </c:pt>
                <c:pt idx="72">
                  <c:v>133.31635897664526</c:v>
                </c:pt>
                <c:pt idx="73">
                  <c:v>131.1166390535306</c:v>
                </c:pt>
                <c:pt idx="74">
                  <c:v>134.91377692052086</c:v>
                </c:pt>
                <c:pt idx="75">
                  <c:v>134.78965624575397</c:v>
                </c:pt>
                <c:pt idx="76">
                  <c:v>134.35024196639282</c:v>
                </c:pt>
                <c:pt idx="77">
                  <c:v>136.4998458378551</c:v>
                </c:pt>
                <c:pt idx="78">
                  <c:v>136.25960610918048</c:v>
                </c:pt>
                <c:pt idx="79">
                  <c:v>136.84552241544995</c:v>
                </c:pt>
                <c:pt idx="80">
                  <c:v>139.63717107272512</c:v>
                </c:pt>
                <c:pt idx="81">
                  <c:v>138.57592857257242</c:v>
                </c:pt>
                <c:pt idx="82">
                  <c:v>139.42124173686511</c:v>
                </c:pt>
                <c:pt idx="83">
                  <c:v>143.11590464289205</c:v>
                </c:pt>
                <c:pt idx="84">
                  <c:v>143.21608577614208</c:v>
                </c:pt>
                <c:pt idx="85">
                  <c:v>146.55302057472619</c:v>
                </c:pt>
                <c:pt idx="86">
                  <c:v>148.73666058128961</c:v>
                </c:pt>
                <c:pt idx="87">
                  <c:v>151.28005747722966</c:v>
                </c:pt>
                <c:pt idx="88">
                  <c:v>150.82621730479798</c:v>
                </c:pt>
                <c:pt idx="89">
                  <c:v>152.81712337322131</c:v>
                </c:pt>
                <c:pt idx="90">
                  <c:v>148.41599022007253</c:v>
                </c:pt>
                <c:pt idx="91">
                  <c:v>150.47897248413153</c:v>
                </c:pt>
                <c:pt idx="92">
                  <c:v>147.16843508948062</c:v>
                </c:pt>
                <c:pt idx="93">
                  <c:v>145.09336015471894</c:v>
                </c:pt>
                <c:pt idx="94">
                  <c:v>150.05555307201033</c:v>
                </c:pt>
                <c:pt idx="95">
                  <c:v>151.91624193010324</c:v>
                </c:pt>
                <c:pt idx="96">
                  <c:v>151.90105030591022</c:v>
                </c:pt>
                <c:pt idx="97">
                  <c:v>148.3617558337825</c:v>
                </c:pt>
                <c:pt idx="98">
                  <c:v>149.90471809445384</c:v>
                </c:pt>
                <c:pt idx="99">
                  <c:v>152.48307924567845</c:v>
                </c:pt>
                <c:pt idx="100">
                  <c:v>152.3610927822819</c:v>
                </c:pt>
                <c:pt idx="101">
                  <c:v>152.52868998434241</c:v>
                </c:pt>
                <c:pt idx="102">
                  <c:v>154.99965476208877</c:v>
                </c:pt>
                <c:pt idx="103">
                  <c:v>160.36264281685703</c:v>
                </c:pt>
                <c:pt idx="104">
                  <c:v>163.36142423753225</c:v>
                </c:pt>
                <c:pt idx="105">
                  <c:v>164.29258435568619</c:v>
                </c:pt>
                <c:pt idx="106">
                  <c:v>166.52696350292351</c:v>
                </c:pt>
                <c:pt idx="107">
                  <c:v>164.3454602810352</c:v>
                </c:pt>
                <c:pt idx="108">
                  <c:v>168.07610222941469</c:v>
                </c:pt>
                <c:pt idx="109">
                  <c:v>169.55517192903355</c:v>
                </c:pt>
                <c:pt idx="110">
                  <c:v>172.99714191919293</c:v>
                </c:pt>
                <c:pt idx="111">
                  <c:v>174.95200962287981</c:v>
                </c:pt>
                <c:pt idx="112">
                  <c:v>175.00449522576668</c:v>
                </c:pt>
                <c:pt idx="113">
                  <c:v>178.48708468075944</c:v>
                </c:pt>
                <c:pt idx="114">
                  <c:v>177.20197767105796</c:v>
                </c:pt>
                <c:pt idx="115">
                  <c:v>178.8322358656317</c:v>
                </c:pt>
                <c:pt idx="116">
                  <c:v>181.31478496391841</c:v>
                </c:pt>
                <c:pt idx="117">
                  <c:v>179.90052964119985</c:v>
                </c:pt>
              </c:numCache>
            </c:numRef>
          </c:val>
          <c:smooth val="0"/>
        </c:ser>
        <c:ser>
          <c:idx val="5"/>
          <c:order val="3"/>
          <c:tx>
            <c:strRef>
              <c:f>'MSCI - Aug 13-'!$X$1:$X$4</c:f>
              <c:strCache>
                <c:ptCount val="1"/>
                <c:pt idx="0">
                  <c:v>NAV NLPFM Progressive</c:v>
                </c:pt>
              </c:strCache>
            </c:strRef>
          </c:tx>
          <c:spPr>
            <a:ln>
              <a:solidFill>
                <a:schemeClr val="accent6">
                  <a:lumMod val="60000"/>
                  <a:lumOff val="40000"/>
                </a:schemeClr>
              </a:solidFill>
            </a:ln>
          </c:spPr>
          <c:marker>
            <c:symbol val="none"/>
          </c:marker>
          <c:cat>
            <c:numRef>
              <c:f>'MSCI - Aug 13-'!$T$5:$T$125</c:f>
              <c:numCache>
                <c:formatCode>mmm\-yy</c:formatCode>
                <c:ptCount val="121"/>
                <c:pt idx="0">
                  <c:v>39417</c:v>
                </c:pt>
                <c:pt idx="1">
                  <c:v>39448</c:v>
                </c:pt>
                <c:pt idx="2">
                  <c:v>39479</c:v>
                </c:pt>
                <c:pt idx="3">
                  <c:v>39508</c:v>
                </c:pt>
                <c:pt idx="4">
                  <c:v>39539</c:v>
                </c:pt>
                <c:pt idx="5">
                  <c:v>39569</c:v>
                </c:pt>
                <c:pt idx="6">
                  <c:v>39600</c:v>
                </c:pt>
                <c:pt idx="7">
                  <c:v>39630</c:v>
                </c:pt>
                <c:pt idx="8">
                  <c:v>39661</c:v>
                </c:pt>
                <c:pt idx="9">
                  <c:v>39692</c:v>
                </c:pt>
                <c:pt idx="10">
                  <c:v>39722</c:v>
                </c:pt>
                <c:pt idx="11">
                  <c:v>39753</c:v>
                </c:pt>
                <c:pt idx="12">
                  <c:v>39783</c:v>
                </c:pt>
                <c:pt idx="13">
                  <c:v>39814</c:v>
                </c:pt>
                <c:pt idx="14">
                  <c:v>39845</c:v>
                </c:pt>
                <c:pt idx="15">
                  <c:v>39873</c:v>
                </c:pt>
                <c:pt idx="16">
                  <c:v>39904</c:v>
                </c:pt>
                <c:pt idx="17">
                  <c:v>39934</c:v>
                </c:pt>
                <c:pt idx="18">
                  <c:v>39965</c:v>
                </c:pt>
                <c:pt idx="19">
                  <c:v>39995</c:v>
                </c:pt>
                <c:pt idx="20">
                  <c:v>40026</c:v>
                </c:pt>
                <c:pt idx="21">
                  <c:v>40057</c:v>
                </c:pt>
                <c:pt idx="22">
                  <c:v>40087</c:v>
                </c:pt>
                <c:pt idx="23">
                  <c:v>40118</c:v>
                </c:pt>
                <c:pt idx="24">
                  <c:v>40148</c:v>
                </c:pt>
                <c:pt idx="25">
                  <c:v>40179</c:v>
                </c:pt>
                <c:pt idx="26">
                  <c:v>40210</c:v>
                </c:pt>
                <c:pt idx="27">
                  <c:v>40238</c:v>
                </c:pt>
                <c:pt idx="28">
                  <c:v>40269</c:v>
                </c:pt>
                <c:pt idx="29">
                  <c:v>40299</c:v>
                </c:pt>
                <c:pt idx="30">
                  <c:v>40330</c:v>
                </c:pt>
                <c:pt idx="31">
                  <c:v>40360</c:v>
                </c:pt>
                <c:pt idx="32">
                  <c:v>40391</c:v>
                </c:pt>
                <c:pt idx="33">
                  <c:v>40422</c:v>
                </c:pt>
                <c:pt idx="34">
                  <c:v>40452</c:v>
                </c:pt>
                <c:pt idx="35">
                  <c:v>40483</c:v>
                </c:pt>
                <c:pt idx="36">
                  <c:v>40513</c:v>
                </c:pt>
                <c:pt idx="37">
                  <c:v>40544</c:v>
                </c:pt>
                <c:pt idx="38">
                  <c:v>40575</c:v>
                </c:pt>
                <c:pt idx="39">
                  <c:v>40603</c:v>
                </c:pt>
                <c:pt idx="40">
                  <c:v>40634</c:v>
                </c:pt>
                <c:pt idx="41">
                  <c:v>40664</c:v>
                </c:pt>
                <c:pt idx="42">
                  <c:v>40695</c:v>
                </c:pt>
                <c:pt idx="43">
                  <c:v>40725</c:v>
                </c:pt>
                <c:pt idx="44">
                  <c:v>40756</c:v>
                </c:pt>
                <c:pt idx="45">
                  <c:v>40787</c:v>
                </c:pt>
                <c:pt idx="46">
                  <c:v>40817</c:v>
                </c:pt>
                <c:pt idx="47">
                  <c:v>40848</c:v>
                </c:pt>
                <c:pt idx="48">
                  <c:v>40878</c:v>
                </c:pt>
                <c:pt idx="49">
                  <c:v>40909</c:v>
                </c:pt>
                <c:pt idx="50">
                  <c:v>40940</c:v>
                </c:pt>
                <c:pt idx="51">
                  <c:v>40969</c:v>
                </c:pt>
                <c:pt idx="52">
                  <c:v>41000</c:v>
                </c:pt>
                <c:pt idx="53">
                  <c:v>41030</c:v>
                </c:pt>
                <c:pt idx="54">
                  <c:v>41061</c:v>
                </c:pt>
                <c:pt idx="55">
                  <c:v>41091</c:v>
                </c:pt>
                <c:pt idx="56">
                  <c:v>41122</c:v>
                </c:pt>
                <c:pt idx="57">
                  <c:v>41153</c:v>
                </c:pt>
                <c:pt idx="58">
                  <c:v>41183</c:v>
                </c:pt>
                <c:pt idx="59">
                  <c:v>41214</c:v>
                </c:pt>
                <c:pt idx="60">
                  <c:v>41244</c:v>
                </c:pt>
                <c:pt idx="61">
                  <c:v>41275</c:v>
                </c:pt>
                <c:pt idx="62">
                  <c:v>41306</c:v>
                </c:pt>
                <c:pt idx="63">
                  <c:v>41334</c:v>
                </c:pt>
                <c:pt idx="64">
                  <c:v>41365</c:v>
                </c:pt>
                <c:pt idx="65">
                  <c:v>41395</c:v>
                </c:pt>
                <c:pt idx="66">
                  <c:v>41426</c:v>
                </c:pt>
                <c:pt idx="67">
                  <c:v>41456</c:v>
                </c:pt>
                <c:pt idx="68">
                  <c:v>41487</c:v>
                </c:pt>
                <c:pt idx="69">
                  <c:v>41518</c:v>
                </c:pt>
                <c:pt idx="70">
                  <c:v>41548</c:v>
                </c:pt>
                <c:pt idx="71">
                  <c:v>41579</c:v>
                </c:pt>
                <c:pt idx="72">
                  <c:v>41609</c:v>
                </c:pt>
                <c:pt idx="73">
                  <c:v>41640</c:v>
                </c:pt>
                <c:pt idx="74">
                  <c:v>41671</c:v>
                </c:pt>
                <c:pt idx="75">
                  <c:v>41699</c:v>
                </c:pt>
                <c:pt idx="76">
                  <c:v>41730</c:v>
                </c:pt>
                <c:pt idx="77">
                  <c:v>41760</c:v>
                </c:pt>
                <c:pt idx="78">
                  <c:v>41791</c:v>
                </c:pt>
                <c:pt idx="79">
                  <c:v>41821</c:v>
                </c:pt>
                <c:pt idx="80">
                  <c:v>41852</c:v>
                </c:pt>
                <c:pt idx="81">
                  <c:v>41883</c:v>
                </c:pt>
                <c:pt idx="82">
                  <c:v>41913</c:v>
                </c:pt>
                <c:pt idx="83">
                  <c:v>41944</c:v>
                </c:pt>
                <c:pt idx="84">
                  <c:v>41974</c:v>
                </c:pt>
                <c:pt idx="85">
                  <c:v>42005</c:v>
                </c:pt>
                <c:pt idx="86">
                  <c:v>42036</c:v>
                </c:pt>
                <c:pt idx="87">
                  <c:v>42064</c:v>
                </c:pt>
                <c:pt idx="88">
                  <c:v>42095</c:v>
                </c:pt>
                <c:pt idx="89">
                  <c:v>42125</c:v>
                </c:pt>
                <c:pt idx="90">
                  <c:v>42156</c:v>
                </c:pt>
                <c:pt idx="91">
                  <c:v>42186</c:v>
                </c:pt>
                <c:pt idx="92">
                  <c:v>42217</c:v>
                </c:pt>
                <c:pt idx="93">
                  <c:v>42248</c:v>
                </c:pt>
                <c:pt idx="94">
                  <c:v>42278</c:v>
                </c:pt>
                <c:pt idx="95">
                  <c:v>42309</c:v>
                </c:pt>
                <c:pt idx="96">
                  <c:v>42339</c:v>
                </c:pt>
                <c:pt idx="97">
                  <c:v>42370</c:v>
                </c:pt>
                <c:pt idx="98">
                  <c:v>42401</c:v>
                </c:pt>
                <c:pt idx="99">
                  <c:v>42430</c:v>
                </c:pt>
                <c:pt idx="100">
                  <c:v>42461</c:v>
                </c:pt>
                <c:pt idx="101">
                  <c:v>42491</c:v>
                </c:pt>
                <c:pt idx="102">
                  <c:v>42522</c:v>
                </c:pt>
                <c:pt idx="103">
                  <c:v>42552</c:v>
                </c:pt>
                <c:pt idx="104">
                  <c:v>42583</c:v>
                </c:pt>
                <c:pt idx="105">
                  <c:v>42614</c:v>
                </c:pt>
                <c:pt idx="106">
                  <c:v>42644</c:v>
                </c:pt>
                <c:pt idx="107">
                  <c:v>42675</c:v>
                </c:pt>
                <c:pt idx="108">
                  <c:v>42705</c:v>
                </c:pt>
                <c:pt idx="109">
                  <c:v>42736</c:v>
                </c:pt>
                <c:pt idx="110">
                  <c:v>42767</c:v>
                </c:pt>
                <c:pt idx="111">
                  <c:v>42795</c:v>
                </c:pt>
                <c:pt idx="112">
                  <c:v>42826</c:v>
                </c:pt>
                <c:pt idx="113">
                  <c:v>42856</c:v>
                </c:pt>
                <c:pt idx="114">
                  <c:v>42887</c:v>
                </c:pt>
                <c:pt idx="115">
                  <c:v>42917</c:v>
                </c:pt>
                <c:pt idx="116">
                  <c:v>42948</c:v>
                </c:pt>
                <c:pt idx="117">
                  <c:v>42979</c:v>
                </c:pt>
              </c:numCache>
            </c:numRef>
          </c:cat>
          <c:val>
            <c:numRef>
              <c:f>'MSCI - Aug 13-'!$X$5:$X$125</c:f>
              <c:numCache>
                <c:formatCode>0.00</c:formatCode>
                <c:ptCount val="121"/>
                <c:pt idx="0" formatCode="General">
                  <c:v>100</c:v>
                </c:pt>
                <c:pt idx="1">
                  <c:v>94.93</c:v>
                </c:pt>
                <c:pt idx="2">
                  <c:v>96.341609100000014</c:v>
                </c:pt>
                <c:pt idx="3">
                  <c:v>94.338667046811011</c:v>
                </c:pt>
                <c:pt idx="4">
                  <c:v>97.11222385798726</c:v>
                </c:pt>
                <c:pt idx="5">
                  <c:v>97.843478903637902</c:v>
                </c:pt>
                <c:pt idx="6">
                  <c:v>94.477663229352757</c:v>
                </c:pt>
                <c:pt idx="7">
                  <c:v>92.017464878860409</c:v>
                </c:pt>
                <c:pt idx="8">
                  <c:v>93.182405984226776</c:v>
                </c:pt>
                <c:pt idx="9">
                  <c:v>86.182543646691656</c:v>
                </c:pt>
                <c:pt idx="10">
                  <c:v>78.74499012998217</c:v>
                </c:pt>
                <c:pt idx="11">
                  <c:v>78.700892935509387</c:v>
                </c:pt>
                <c:pt idx="12">
                  <c:v>82.210952760433102</c:v>
                </c:pt>
                <c:pt idx="13">
                  <c:v>80.328321942219191</c:v>
                </c:pt>
                <c:pt idx="14">
                  <c:v>76.834039937732655</c:v>
                </c:pt>
                <c:pt idx="15">
                  <c:v>79.300412619733876</c:v>
                </c:pt>
                <c:pt idx="16">
                  <c:v>84.604817219867869</c:v>
                </c:pt>
                <c:pt idx="17">
                  <c:v>86.607413243462148</c:v>
                </c:pt>
                <c:pt idx="18">
                  <c:v>85.655597771916504</c:v>
                </c:pt>
                <c:pt idx="19">
                  <c:v>89.25056321040384</c:v>
                </c:pt>
                <c:pt idx="20">
                  <c:v>93.677391145639874</c:v>
                </c:pt>
                <c:pt idx="21">
                  <c:v>98.098964007714073</c:v>
                </c:pt>
                <c:pt idx="22">
                  <c:v>96.826620444534015</c:v>
                </c:pt>
                <c:pt idx="23">
                  <c:v>98.007905213957329</c:v>
                </c:pt>
                <c:pt idx="24">
                  <c:v>100.38949731065649</c:v>
                </c:pt>
                <c:pt idx="25">
                  <c:v>98.472057912022962</c:v>
                </c:pt>
                <c:pt idx="26">
                  <c:v>101.58377494204289</c:v>
                </c:pt>
                <c:pt idx="27">
                  <c:v>105.89092699958552</c:v>
                </c:pt>
                <c:pt idx="28">
                  <c:v>106.7391133248522</c:v>
                </c:pt>
                <c:pt idx="29">
                  <c:v>103.18470085113462</c:v>
                </c:pt>
                <c:pt idx="30">
                  <c:v>101.19323612470772</c:v>
                </c:pt>
                <c:pt idx="31">
                  <c:v>103.23329176498183</c:v>
                </c:pt>
                <c:pt idx="32">
                  <c:v>103.6596452599712</c:v>
                </c:pt>
                <c:pt idx="33">
                  <c:v>108.27353607049251</c:v>
                </c:pt>
                <c:pt idx="34">
                  <c:v>110.02756735483449</c:v>
                </c:pt>
                <c:pt idx="35">
                  <c:v>110.67452945088091</c:v>
                </c:pt>
                <c:pt idx="36">
                  <c:v>115.333927140763</c:v>
                </c:pt>
                <c:pt idx="37">
                  <c:v>113.37325037937002</c:v>
                </c:pt>
                <c:pt idx="38">
                  <c:v>114.73259565141866</c:v>
                </c:pt>
                <c:pt idx="39">
                  <c:v>115.99809618145382</c:v>
                </c:pt>
                <c:pt idx="40">
                  <c:v>117.4248727644857</c:v>
                </c:pt>
                <c:pt idx="41">
                  <c:v>117.01388570981</c:v>
                </c:pt>
                <c:pt idx="42">
                  <c:v>116.67454544125155</c:v>
                </c:pt>
                <c:pt idx="43">
                  <c:v>116.59754024126033</c:v>
                </c:pt>
                <c:pt idx="44">
                  <c:v>111.72376305917565</c:v>
                </c:pt>
                <c:pt idx="45">
                  <c:v>107.50619100369177</c:v>
                </c:pt>
                <c:pt idx="46">
                  <c:v>113.20724431261755</c:v>
                </c:pt>
                <c:pt idx="47">
                  <c:v>110.4110253780959</c:v>
                </c:pt>
                <c:pt idx="48">
                  <c:v>112.17760178414544</c:v>
                </c:pt>
                <c:pt idx="49">
                  <c:v>115.55695203789281</c:v>
                </c:pt>
                <c:pt idx="50">
                  <c:v>118.61204673587062</c:v>
                </c:pt>
                <c:pt idx="51">
                  <c:v>117.72364250581894</c:v>
                </c:pt>
                <c:pt idx="52">
                  <c:v>117.09852996411304</c:v>
                </c:pt>
                <c:pt idx="53">
                  <c:v>113.94506655217948</c:v>
                </c:pt>
                <c:pt idx="54">
                  <c:v>115.5095323159409</c:v>
                </c:pt>
                <c:pt idx="55">
                  <c:v>117.94909363845358</c:v>
                </c:pt>
                <c:pt idx="56">
                  <c:v>118.75905006446884</c:v>
                </c:pt>
                <c:pt idx="57">
                  <c:v>120.11765359720636</c:v>
                </c:pt>
                <c:pt idx="58">
                  <c:v>120.01327135623039</c:v>
                </c:pt>
                <c:pt idx="59">
                  <c:v>121.05618668431603</c:v>
                </c:pt>
                <c:pt idx="60">
                  <c:v>121.4222605928494</c:v>
                </c:pt>
                <c:pt idx="61">
                  <c:v>126.10915985173338</c:v>
                </c:pt>
                <c:pt idx="62">
                  <c:v>128.64395396475322</c:v>
                </c:pt>
                <c:pt idx="63">
                  <c:v>130.6379352512069</c:v>
                </c:pt>
                <c:pt idx="64">
                  <c:v>130.65099904473203</c:v>
                </c:pt>
                <c:pt idx="65">
                  <c:v>132.77538428919937</c:v>
                </c:pt>
                <c:pt idx="66">
                  <c:v>129.41616706668262</c:v>
                </c:pt>
                <c:pt idx="67">
                  <c:v>133.22100237844307</c:v>
                </c:pt>
                <c:pt idx="68">
                  <c:v>130.98288953848524</c:v>
                </c:pt>
                <c:pt idx="69">
                  <c:v>131.6338744994915</c:v>
                </c:pt>
                <c:pt idx="70">
                  <c:v>136.11600792619919</c:v>
                </c:pt>
                <c:pt idx="71">
                  <c:v>135.93905711589514</c:v>
                </c:pt>
                <c:pt idx="72">
                  <c:v>137.13803959965733</c:v>
                </c:pt>
                <c:pt idx="73">
                  <c:v>134.47756163142398</c:v>
                </c:pt>
                <c:pt idx="74">
                  <c:v>138.80773911595583</c:v>
                </c:pt>
                <c:pt idx="75">
                  <c:v>138.59952750728189</c:v>
                </c:pt>
                <c:pt idx="76">
                  <c:v>137.92316181304636</c:v>
                </c:pt>
                <c:pt idx="77">
                  <c:v>140.28164788004946</c:v>
                </c:pt>
                <c:pt idx="78">
                  <c:v>139.91130432964613</c:v>
                </c:pt>
                <c:pt idx="79">
                  <c:v>140.48494067739767</c:v>
                </c:pt>
                <c:pt idx="80">
                  <c:v>143.51941539602947</c:v>
                </c:pt>
                <c:pt idx="81">
                  <c:v>142.24209259900482</c:v>
                </c:pt>
                <c:pt idx="82">
                  <c:v>143.10976936385876</c:v>
                </c:pt>
                <c:pt idx="83">
                  <c:v>147.20270876766511</c:v>
                </c:pt>
                <c:pt idx="84">
                  <c:v>147.21742903854189</c:v>
                </c:pt>
                <c:pt idx="85">
                  <c:v>150.82425604998616</c:v>
                </c:pt>
                <c:pt idx="86">
                  <c:v>153.50892780767592</c:v>
                </c:pt>
                <c:pt idx="87">
                  <c:v>156.41024654324099</c:v>
                </c:pt>
                <c:pt idx="88">
                  <c:v>155.89409272964829</c:v>
                </c:pt>
                <c:pt idx="89">
                  <c:v>158.24809352986597</c:v>
                </c:pt>
                <c:pt idx="90">
                  <c:v>153.12085529949832</c:v>
                </c:pt>
                <c:pt idx="91">
                  <c:v>155.47891647111058</c:v>
                </c:pt>
                <c:pt idx="92">
                  <c:v>151.40536885956749</c:v>
                </c:pt>
                <c:pt idx="93">
                  <c:v>148.89203973649867</c:v>
                </c:pt>
                <c:pt idx="94">
                  <c:v>154.75838610211673</c:v>
                </c:pt>
                <c:pt idx="95">
                  <c:v>156.90952766893616</c:v>
                </c:pt>
                <c:pt idx="96">
                  <c:v>156.95660052723684</c:v>
                </c:pt>
                <c:pt idx="97">
                  <c:v>152.4833374122106</c:v>
                </c:pt>
                <c:pt idx="98">
                  <c:v>154.54186246727545</c:v>
                </c:pt>
                <c:pt idx="99">
                  <c:v>157.40088692292005</c:v>
                </c:pt>
                <c:pt idx="100">
                  <c:v>157.16478559253568</c:v>
                </c:pt>
                <c:pt idx="101">
                  <c:v>157.65199642787255</c:v>
                </c:pt>
                <c:pt idx="102">
                  <c:v>160.56855836178818</c:v>
                </c:pt>
                <c:pt idx="103">
                  <c:v>167.11975554294912</c:v>
                </c:pt>
                <c:pt idx="104">
                  <c:v>170.22818299604796</c:v>
                </c:pt>
                <c:pt idx="105">
                  <c:v>171.31764336722267</c:v>
                </c:pt>
                <c:pt idx="106">
                  <c:v>174.1101209541084</c:v>
                </c:pt>
                <c:pt idx="107">
                  <c:v>171.82927836960957</c:v>
                </c:pt>
                <c:pt idx="108">
                  <c:v>176.07346154533892</c:v>
                </c:pt>
                <c:pt idx="109">
                  <c:v>177.79898146848325</c:v>
                </c:pt>
                <c:pt idx="110">
                  <c:v>181.79945855152411</c:v>
                </c:pt>
                <c:pt idx="111">
                  <c:v>184.07195178341817</c:v>
                </c:pt>
                <c:pt idx="112">
                  <c:v>184.14558056413154</c:v>
                </c:pt>
                <c:pt idx="113">
                  <c:v>188.38092891710656</c:v>
                </c:pt>
                <c:pt idx="114">
                  <c:v>186.79852911420286</c:v>
                </c:pt>
                <c:pt idx="115">
                  <c:v>188.81595322863626</c:v>
                </c:pt>
                <c:pt idx="116">
                  <c:v>191.4748594820019</c:v>
                </c:pt>
                <c:pt idx="117">
                  <c:v>190.00050306399049</c:v>
                </c:pt>
              </c:numCache>
            </c:numRef>
          </c:val>
          <c:smooth val="0"/>
        </c:ser>
        <c:ser>
          <c:idx val="0"/>
          <c:order val="4"/>
          <c:tx>
            <c:strRef>
              <c:f>'MSCI - Aug 13-'!$Y$1:$Y$4</c:f>
              <c:strCache>
                <c:ptCount val="1"/>
                <c:pt idx="0">
                  <c:v>NAV NLPFM Adventurous</c:v>
                </c:pt>
              </c:strCache>
            </c:strRef>
          </c:tx>
          <c:marker>
            <c:symbol val="none"/>
          </c:marker>
          <c:cat>
            <c:numRef>
              <c:f>'MSCI - Aug 13-'!$T$5:$T$125</c:f>
              <c:numCache>
                <c:formatCode>mmm\-yy</c:formatCode>
                <c:ptCount val="121"/>
                <c:pt idx="0">
                  <c:v>39417</c:v>
                </c:pt>
                <c:pt idx="1">
                  <c:v>39448</c:v>
                </c:pt>
                <c:pt idx="2">
                  <c:v>39479</c:v>
                </c:pt>
                <c:pt idx="3">
                  <c:v>39508</c:v>
                </c:pt>
                <c:pt idx="4">
                  <c:v>39539</c:v>
                </c:pt>
                <c:pt idx="5">
                  <c:v>39569</c:v>
                </c:pt>
                <c:pt idx="6">
                  <c:v>39600</c:v>
                </c:pt>
                <c:pt idx="7">
                  <c:v>39630</c:v>
                </c:pt>
                <c:pt idx="8">
                  <c:v>39661</c:v>
                </c:pt>
                <c:pt idx="9">
                  <c:v>39692</c:v>
                </c:pt>
                <c:pt idx="10">
                  <c:v>39722</c:v>
                </c:pt>
                <c:pt idx="11">
                  <c:v>39753</c:v>
                </c:pt>
                <c:pt idx="12">
                  <c:v>39783</c:v>
                </c:pt>
                <c:pt idx="13">
                  <c:v>39814</c:v>
                </c:pt>
                <c:pt idx="14">
                  <c:v>39845</c:v>
                </c:pt>
                <c:pt idx="15">
                  <c:v>39873</c:v>
                </c:pt>
                <c:pt idx="16">
                  <c:v>39904</c:v>
                </c:pt>
                <c:pt idx="17">
                  <c:v>39934</c:v>
                </c:pt>
                <c:pt idx="18">
                  <c:v>39965</c:v>
                </c:pt>
                <c:pt idx="19">
                  <c:v>39995</c:v>
                </c:pt>
                <c:pt idx="20">
                  <c:v>40026</c:v>
                </c:pt>
                <c:pt idx="21">
                  <c:v>40057</c:v>
                </c:pt>
                <c:pt idx="22">
                  <c:v>40087</c:v>
                </c:pt>
                <c:pt idx="23">
                  <c:v>40118</c:v>
                </c:pt>
                <c:pt idx="24">
                  <c:v>40148</c:v>
                </c:pt>
                <c:pt idx="25">
                  <c:v>40179</c:v>
                </c:pt>
                <c:pt idx="26">
                  <c:v>40210</c:v>
                </c:pt>
                <c:pt idx="27">
                  <c:v>40238</c:v>
                </c:pt>
                <c:pt idx="28">
                  <c:v>40269</c:v>
                </c:pt>
                <c:pt idx="29">
                  <c:v>40299</c:v>
                </c:pt>
                <c:pt idx="30">
                  <c:v>40330</c:v>
                </c:pt>
                <c:pt idx="31">
                  <c:v>40360</c:v>
                </c:pt>
                <c:pt idx="32">
                  <c:v>40391</c:v>
                </c:pt>
                <c:pt idx="33">
                  <c:v>40422</c:v>
                </c:pt>
                <c:pt idx="34">
                  <c:v>40452</c:v>
                </c:pt>
                <c:pt idx="35">
                  <c:v>40483</c:v>
                </c:pt>
                <c:pt idx="36">
                  <c:v>40513</c:v>
                </c:pt>
                <c:pt idx="37">
                  <c:v>40544</c:v>
                </c:pt>
                <c:pt idx="38">
                  <c:v>40575</c:v>
                </c:pt>
                <c:pt idx="39">
                  <c:v>40603</c:v>
                </c:pt>
                <c:pt idx="40">
                  <c:v>40634</c:v>
                </c:pt>
                <c:pt idx="41">
                  <c:v>40664</c:v>
                </c:pt>
                <c:pt idx="42">
                  <c:v>40695</c:v>
                </c:pt>
                <c:pt idx="43">
                  <c:v>40725</c:v>
                </c:pt>
                <c:pt idx="44">
                  <c:v>40756</c:v>
                </c:pt>
                <c:pt idx="45">
                  <c:v>40787</c:v>
                </c:pt>
                <c:pt idx="46">
                  <c:v>40817</c:v>
                </c:pt>
                <c:pt idx="47">
                  <c:v>40848</c:v>
                </c:pt>
                <c:pt idx="48">
                  <c:v>40878</c:v>
                </c:pt>
                <c:pt idx="49">
                  <c:v>40909</c:v>
                </c:pt>
                <c:pt idx="50">
                  <c:v>40940</c:v>
                </c:pt>
                <c:pt idx="51">
                  <c:v>40969</c:v>
                </c:pt>
                <c:pt idx="52">
                  <c:v>41000</c:v>
                </c:pt>
                <c:pt idx="53">
                  <c:v>41030</c:v>
                </c:pt>
                <c:pt idx="54">
                  <c:v>41061</c:v>
                </c:pt>
                <c:pt idx="55">
                  <c:v>41091</c:v>
                </c:pt>
                <c:pt idx="56">
                  <c:v>41122</c:v>
                </c:pt>
                <c:pt idx="57">
                  <c:v>41153</c:v>
                </c:pt>
                <c:pt idx="58">
                  <c:v>41183</c:v>
                </c:pt>
                <c:pt idx="59">
                  <c:v>41214</c:v>
                </c:pt>
                <c:pt idx="60">
                  <c:v>41244</c:v>
                </c:pt>
                <c:pt idx="61">
                  <c:v>41275</c:v>
                </c:pt>
                <c:pt idx="62">
                  <c:v>41306</c:v>
                </c:pt>
                <c:pt idx="63">
                  <c:v>41334</c:v>
                </c:pt>
                <c:pt idx="64">
                  <c:v>41365</c:v>
                </c:pt>
                <c:pt idx="65">
                  <c:v>41395</c:v>
                </c:pt>
                <c:pt idx="66">
                  <c:v>41426</c:v>
                </c:pt>
                <c:pt idx="67">
                  <c:v>41456</c:v>
                </c:pt>
                <c:pt idx="68">
                  <c:v>41487</c:v>
                </c:pt>
                <c:pt idx="69">
                  <c:v>41518</c:v>
                </c:pt>
                <c:pt idx="70">
                  <c:v>41548</c:v>
                </c:pt>
                <c:pt idx="71">
                  <c:v>41579</c:v>
                </c:pt>
                <c:pt idx="72">
                  <c:v>41609</c:v>
                </c:pt>
                <c:pt idx="73">
                  <c:v>41640</c:v>
                </c:pt>
                <c:pt idx="74">
                  <c:v>41671</c:v>
                </c:pt>
                <c:pt idx="75">
                  <c:v>41699</c:v>
                </c:pt>
                <c:pt idx="76">
                  <c:v>41730</c:v>
                </c:pt>
                <c:pt idx="77">
                  <c:v>41760</c:v>
                </c:pt>
                <c:pt idx="78">
                  <c:v>41791</c:v>
                </c:pt>
                <c:pt idx="79">
                  <c:v>41821</c:v>
                </c:pt>
                <c:pt idx="80">
                  <c:v>41852</c:v>
                </c:pt>
                <c:pt idx="81">
                  <c:v>41883</c:v>
                </c:pt>
                <c:pt idx="82">
                  <c:v>41913</c:v>
                </c:pt>
                <c:pt idx="83">
                  <c:v>41944</c:v>
                </c:pt>
                <c:pt idx="84">
                  <c:v>41974</c:v>
                </c:pt>
                <c:pt idx="85">
                  <c:v>42005</c:v>
                </c:pt>
                <c:pt idx="86">
                  <c:v>42036</c:v>
                </c:pt>
                <c:pt idx="87">
                  <c:v>42064</c:v>
                </c:pt>
                <c:pt idx="88">
                  <c:v>42095</c:v>
                </c:pt>
                <c:pt idx="89">
                  <c:v>42125</c:v>
                </c:pt>
                <c:pt idx="90">
                  <c:v>42156</c:v>
                </c:pt>
                <c:pt idx="91">
                  <c:v>42186</c:v>
                </c:pt>
                <c:pt idx="92">
                  <c:v>42217</c:v>
                </c:pt>
                <c:pt idx="93">
                  <c:v>42248</c:v>
                </c:pt>
                <c:pt idx="94">
                  <c:v>42278</c:v>
                </c:pt>
                <c:pt idx="95">
                  <c:v>42309</c:v>
                </c:pt>
                <c:pt idx="96">
                  <c:v>42339</c:v>
                </c:pt>
                <c:pt idx="97">
                  <c:v>42370</c:v>
                </c:pt>
                <c:pt idx="98">
                  <c:v>42401</c:v>
                </c:pt>
                <c:pt idx="99">
                  <c:v>42430</c:v>
                </c:pt>
                <c:pt idx="100">
                  <c:v>42461</c:v>
                </c:pt>
                <c:pt idx="101">
                  <c:v>42491</c:v>
                </c:pt>
                <c:pt idx="102">
                  <c:v>42522</c:v>
                </c:pt>
                <c:pt idx="103">
                  <c:v>42552</c:v>
                </c:pt>
                <c:pt idx="104">
                  <c:v>42583</c:v>
                </c:pt>
                <c:pt idx="105">
                  <c:v>42614</c:v>
                </c:pt>
                <c:pt idx="106">
                  <c:v>42644</c:v>
                </c:pt>
                <c:pt idx="107">
                  <c:v>42675</c:v>
                </c:pt>
                <c:pt idx="108">
                  <c:v>42705</c:v>
                </c:pt>
                <c:pt idx="109">
                  <c:v>42736</c:v>
                </c:pt>
                <c:pt idx="110">
                  <c:v>42767</c:v>
                </c:pt>
                <c:pt idx="111">
                  <c:v>42795</c:v>
                </c:pt>
                <c:pt idx="112">
                  <c:v>42826</c:v>
                </c:pt>
                <c:pt idx="113">
                  <c:v>42856</c:v>
                </c:pt>
                <c:pt idx="114">
                  <c:v>42887</c:v>
                </c:pt>
                <c:pt idx="115">
                  <c:v>42917</c:v>
                </c:pt>
                <c:pt idx="116">
                  <c:v>42948</c:v>
                </c:pt>
                <c:pt idx="117">
                  <c:v>42979</c:v>
                </c:pt>
              </c:numCache>
            </c:numRef>
          </c:cat>
          <c:val>
            <c:numRef>
              <c:f>'MSCI - Aug 13-'!$Y$5:$Y$86</c:f>
            </c:numRef>
          </c:val>
          <c:smooth val="0"/>
        </c:ser>
        <c:ser>
          <c:idx val="4"/>
          <c:order val="5"/>
          <c:tx>
            <c:strRef>
              <c:f>'MSCI - Aug 13-'!$Z$1:$Z$4</c:f>
              <c:strCache>
                <c:ptCount val="1"/>
                <c:pt idx="0">
                  <c:v>NAV MSCI UNITED KINGDOM </c:v>
                </c:pt>
              </c:strCache>
            </c:strRef>
          </c:tx>
          <c:spPr>
            <a:ln>
              <a:solidFill>
                <a:srgbClr val="FF0000"/>
              </a:solidFill>
            </a:ln>
          </c:spPr>
          <c:marker>
            <c:symbol val="none"/>
          </c:marker>
          <c:cat>
            <c:numRef>
              <c:f>'MSCI - Aug 13-'!$T$5:$T$125</c:f>
              <c:numCache>
                <c:formatCode>mmm\-yy</c:formatCode>
                <c:ptCount val="121"/>
                <c:pt idx="0">
                  <c:v>39417</c:v>
                </c:pt>
                <c:pt idx="1">
                  <c:v>39448</c:v>
                </c:pt>
                <c:pt idx="2">
                  <c:v>39479</c:v>
                </c:pt>
                <c:pt idx="3">
                  <c:v>39508</c:v>
                </c:pt>
                <c:pt idx="4">
                  <c:v>39539</c:v>
                </c:pt>
                <c:pt idx="5">
                  <c:v>39569</c:v>
                </c:pt>
                <c:pt idx="6">
                  <c:v>39600</c:v>
                </c:pt>
                <c:pt idx="7">
                  <c:v>39630</c:v>
                </c:pt>
                <c:pt idx="8">
                  <c:v>39661</c:v>
                </c:pt>
                <c:pt idx="9">
                  <c:v>39692</c:v>
                </c:pt>
                <c:pt idx="10">
                  <c:v>39722</c:v>
                </c:pt>
                <c:pt idx="11">
                  <c:v>39753</c:v>
                </c:pt>
                <c:pt idx="12">
                  <c:v>39783</c:v>
                </c:pt>
                <c:pt idx="13">
                  <c:v>39814</c:v>
                </c:pt>
                <c:pt idx="14">
                  <c:v>39845</c:v>
                </c:pt>
                <c:pt idx="15">
                  <c:v>39873</c:v>
                </c:pt>
                <c:pt idx="16">
                  <c:v>39904</c:v>
                </c:pt>
                <c:pt idx="17">
                  <c:v>39934</c:v>
                </c:pt>
                <c:pt idx="18">
                  <c:v>39965</c:v>
                </c:pt>
                <c:pt idx="19">
                  <c:v>39995</c:v>
                </c:pt>
                <c:pt idx="20">
                  <c:v>40026</c:v>
                </c:pt>
                <c:pt idx="21">
                  <c:v>40057</c:v>
                </c:pt>
                <c:pt idx="22">
                  <c:v>40087</c:v>
                </c:pt>
                <c:pt idx="23">
                  <c:v>40118</c:v>
                </c:pt>
                <c:pt idx="24">
                  <c:v>40148</c:v>
                </c:pt>
                <c:pt idx="25">
                  <c:v>40179</c:v>
                </c:pt>
                <c:pt idx="26">
                  <c:v>40210</c:v>
                </c:pt>
                <c:pt idx="27">
                  <c:v>40238</c:v>
                </c:pt>
                <c:pt idx="28">
                  <c:v>40269</c:v>
                </c:pt>
                <c:pt idx="29">
                  <c:v>40299</c:v>
                </c:pt>
                <c:pt idx="30">
                  <c:v>40330</c:v>
                </c:pt>
                <c:pt idx="31">
                  <c:v>40360</c:v>
                </c:pt>
                <c:pt idx="32">
                  <c:v>40391</c:v>
                </c:pt>
                <c:pt idx="33">
                  <c:v>40422</c:v>
                </c:pt>
                <c:pt idx="34">
                  <c:v>40452</c:v>
                </c:pt>
                <c:pt idx="35">
                  <c:v>40483</c:v>
                </c:pt>
                <c:pt idx="36">
                  <c:v>40513</c:v>
                </c:pt>
                <c:pt idx="37">
                  <c:v>40544</c:v>
                </c:pt>
                <c:pt idx="38">
                  <c:v>40575</c:v>
                </c:pt>
                <c:pt idx="39">
                  <c:v>40603</c:v>
                </c:pt>
                <c:pt idx="40">
                  <c:v>40634</c:v>
                </c:pt>
                <c:pt idx="41">
                  <c:v>40664</c:v>
                </c:pt>
                <c:pt idx="42">
                  <c:v>40695</c:v>
                </c:pt>
                <c:pt idx="43">
                  <c:v>40725</c:v>
                </c:pt>
                <c:pt idx="44">
                  <c:v>40756</c:v>
                </c:pt>
                <c:pt idx="45">
                  <c:v>40787</c:v>
                </c:pt>
                <c:pt idx="46">
                  <c:v>40817</c:v>
                </c:pt>
                <c:pt idx="47">
                  <c:v>40848</c:v>
                </c:pt>
                <c:pt idx="48">
                  <c:v>40878</c:v>
                </c:pt>
                <c:pt idx="49">
                  <c:v>40909</c:v>
                </c:pt>
                <c:pt idx="50">
                  <c:v>40940</c:v>
                </c:pt>
                <c:pt idx="51">
                  <c:v>40969</c:v>
                </c:pt>
                <c:pt idx="52">
                  <c:v>41000</c:v>
                </c:pt>
                <c:pt idx="53">
                  <c:v>41030</c:v>
                </c:pt>
                <c:pt idx="54">
                  <c:v>41061</c:v>
                </c:pt>
                <c:pt idx="55">
                  <c:v>41091</c:v>
                </c:pt>
                <c:pt idx="56">
                  <c:v>41122</c:v>
                </c:pt>
                <c:pt idx="57">
                  <c:v>41153</c:v>
                </c:pt>
                <c:pt idx="58">
                  <c:v>41183</c:v>
                </c:pt>
                <c:pt idx="59">
                  <c:v>41214</c:v>
                </c:pt>
                <c:pt idx="60">
                  <c:v>41244</c:v>
                </c:pt>
                <c:pt idx="61">
                  <c:v>41275</c:v>
                </c:pt>
                <c:pt idx="62">
                  <c:v>41306</c:v>
                </c:pt>
                <c:pt idx="63">
                  <c:v>41334</c:v>
                </c:pt>
                <c:pt idx="64">
                  <c:v>41365</c:v>
                </c:pt>
                <c:pt idx="65">
                  <c:v>41395</c:v>
                </c:pt>
                <c:pt idx="66">
                  <c:v>41426</c:v>
                </c:pt>
                <c:pt idx="67">
                  <c:v>41456</c:v>
                </c:pt>
                <c:pt idx="68">
                  <c:v>41487</c:v>
                </c:pt>
                <c:pt idx="69">
                  <c:v>41518</c:v>
                </c:pt>
                <c:pt idx="70">
                  <c:v>41548</c:v>
                </c:pt>
                <c:pt idx="71">
                  <c:v>41579</c:v>
                </c:pt>
                <c:pt idx="72">
                  <c:v>41609</c:v>
                </c:pt>
                <c:pt idx="73">
                  <c:v>41640</c:v>
                </c:pt>
                <c:pt idx="74">
                  <c:v>41671</c:v>
                </c:pt>
                <c:pt idx="75">
                  <c:v>41699</c:v>
                </c:pt>
                <c:pt idx="76">
                  <c:v>41730</c:v>
                </c:pt>
                <c:pt idx="77">
                  <c:v>41760</c:v>
                </c:pt>
                <c:pt idx="78">
                  <c:v>41791</c:v>
                </c:pt>
                <c:pt idx="79">
                  <c:v>41821</c:v>
                </c:pt>
                <c:pt idx="80">
                  <c:v>41852</c:v>
                </c:pt>
                <c:pt idx="81">
                  <c:v>41883</c:v>
                </c:pt>
                <c:pt idx="82">
                  <c:v>41913</c:v>
                </c:pt>
                <c:pt idx="83">
                  <c:v>41944</c:v>
                </c:pt>
                <c:pt idx="84">
                  <c:v>41974</c:v>
                </c:pt>
                <c:pt idx="85">
                  <c:v>42005</c:v>
                </c:pt>
                <c:pt idx="86">
                  <c:v>42036</c:v>
                </c:pt>
                <c:pt idx="87">
                  <c:v>42064</c:v>
                </c:pt>
                <c:pt idx="88">
                  <c:v>42095</c:v>
                </c:pt>
                <c:pt idx="89">
                  <c:v>42125</c:v>
                </c:pt>
                <c:pt idx="90">
                  <c:v>42156</c:v>
                </c:pt>
                <c:pt idx="91">
                  <c:v>42186</c:v>
                </c:pt>
                <c:pt idx="92">
                  <c:v>42217</c:v>
                </c:pt>
                <c:pt idx="93">
                  <c:v>42248</c:v>
                </c:pt>
                <c:pt idx="94">
                  <c:v>42278</c:v>
                </c:pt>
                <c:pt idx="95">
                  <c:v>42309</c:v>
                </c:pt>
                <c:pt idx="96">
                  <c:v>42339</c:v>
                </c:pt>
                <c:pt idx="97">
                  <c:v>42370</c:v>
                </c:pt>
                <c:pt idx="98">
                  <c:v>42401</c:v>
                </c:pt>
                <c:pt idx="99">
                  <c:v>42430</c:v>
                </c:pt>
                <c:pt idx="100">
                  <c:v>42461</c:v>
                </c:pt>
                <c:pt idx="101">
                  <c:v>42491</c:v>
                </c:pt>
                <c:pt idx="102">
                  <c:v>42522</c:v>
                </c:pt>
                <c:pt idx="103">
                  <c:v>42552</c:v>
                </c:pt>
                <c:pt idx="104">
                  <c:v>42583</c:v>
                </c:pt>
                <c:pt idx="105">
                  <c:v>42614</c:v>
                </c:pt>
                <c:pt idx="106">
                  <c:v>42644</c:v>
                </c:pt>
                <c:pt idx="107">
                  <c:v>42675</c:v>
                </c:pt>
                <c:pt idx="108">
                  <c:v>42705</c:v>
                </c:pt>
                <c:pt idx="109">
                  <c:v>42736</c:v>
                </c:pt>
                <c:pt idx="110">
                  <c:v>42767</c:v>
                </c:pt>
                <c:pt idx="111">
                  <c:v>42795</c:v>
                </c:pt>
                <c:pt idx="112">
                  <c:v>42826</c:v>
                </c:pt>
                <c:pt idx="113">
                  <c:v>42856</c:v>
                </c:pt>
                <c:pt idx="114">
                  <c:v>42887</c:v>
                </c:pt>
                <c:pt idx="115">
                  <c:v>42917</c:v>
                </c:pt>
                <c:pt idx="116">
                  <c:v>42948</c:v>
                </c:pt>
                <c:pt idx="117">
                  <c:v>42979</c:v>
                </c:pt>
              </c:numCache>
            </c:numRef>
          </c:cat>
          <c:val>
            <c:numRef>
              <c:f>'MSCI - Aug 13-'!$Z$5:$Z$125</c:f>
              <c:numCache>
                <c:formatCode>0.00</c:formatCode>
                <c:ptCount val="121"/>
                <c:pt idx="0">
                  <c:v>100</c:v>
                </c:pt>
                <c:pt idx="1">
                  <c:v>91.19</c:v>
                </c:pt>
                <c:pt idx="2">
                  <c:v>91.509164999999996</c:v>
                </c:pt>
                <c:pt idx="3">
                  <c:v>89.614925284499989</c:v>
                </c:pt>
                <c:pt idx="4">
                  <c:v>95.753547666488231</c:v>
                </c:pt>
                <c:pt idx="5">
                  <c:v>95.389684185355577</c:v>
                </c:pt>
                <c:pt idx="6">
                  <c:v>88.788718039728977</c:v>
                </c:pt>
                <c:pt idx="7">
                  <c:v>85.547929831278864</c:v>
                </c:pt>
                <c:pt idx="8">
                  <c:v>89.910874252674091</c:v>
                </c:pt>
                <c:pt idx="9">
                  <c:v>78.339344736354931</c:v>
                </c:pt>
                <c:pt idx="10">
                  <c:v>70.035374194301312</c:v>
                </c:pt>
                <c:pt idx="11">
                  <c:v>68.998850656225656</c:v>
                </c:pt>
                <c:pt idx="12">
                  <c:v>71.524208590243518</c:v>
                </c:pt>
                <c:pt idx="13">
                  <c:v>66.889439873595734</c:v>
                </c:pt>
                <c:pt idx="14">
                  <c:v>62.120222810608361</c:v>
                </c:pt>
                <c:pt idx="15">
                  <c:v>64.070797806861464</c:v>
                </c:pt>
                <c:pt idx="16">
                  <c:v>69.7859129712335</c:v>
                </c:pt>
                <c:pt idx="17">
                  <c:v>73.010022150504483</c:v>
                </c:pt>
                <c:pt idx="18">
                  <c:v>70.578788412892678</c:v>
                </c:pt>
                <c:pt idx="19">
                  <c:v>76.606216943353715</c:v>
                </c:pt>
                <c:pt idx="20">
                  <c:v>82.229113266995881</c:v>
                </c:pt>
                <c:pt idx="21">
                  <c:v>86.126773235851488</c:v>
                </c:pt>
                <c:pt idx="22">
                  <c:v>84.645392736194836</c:v>
                </c:pt>
                <c:pt idx="23">
                  <c:v>87.481013392857363</c:v>
                </c:pt>
                <c:pt idx="24">
                  <c:v>91.242696968750224</c:v>
                </c:pt>
                <c:pt idx="25">
                  <c:v>87.529119202122089</c:v>
                </c:pt>
                <c:pt idx="26">
                  <c:v>90.785202436441025</c:v>
                </c:pt>
                <c:pt idx="27">
                  <c:v>96.550062791155028</c:v>
                </c:pt>
                <c:pt idx="28">
                  <c:v>94.609406529052819</c:v>
                </c:pt>
                <c:pt idx="29">
                  <c:v>88.819310849474789</c:v>
                </c:pt>
                <c:pt idx="30">
                  <c:v>84.333935651576311</c:v>
                </c:pt>
                <c:pt idx="31">
                  <c:v>90.338511869968542</c:v>
                </c:pt>
                <c:pt idx="32">
                  <c:v>90.230105655724586</c:v>
                </c:pt>
                <c:pt idx="33">
                  <c:v>95.896556290904087</c:v>
                </c:pt>
                <c:pt idx="34">
                  <c:v>98.246021920031239</c:v>
                </c:pt>
                <c:pt idx="35">
                  <c:v>95.897941996142492</c:v>
                </c:pt>
                <c:pt idx="36">
                  <c:v>102.35187349248288</c:v>
                </c:pt>
                <c:pt idx="37">
                  <c:v>102.02434749730693</c:v>
                </c:pt>
                <c:pt idx="38">
                  <c:v>104.79940974923369</c:v>
                </c:pt>
                <c:pt idx="39">
                  <c:v>103.75141565174135</c:v>
                </c:pt>
                <c:pt idx="40">
                  <c:v>106.77058184720703</c:v>
                </c:pt>
                <c:pt idx="41">
                  <c:v>105.84167778513633</c:v>
                </c:pt>
                <c:pt idx="42">
                  <c:v>105.38655857066024</c:v>
                </c:pt>
                <c:pt idx="43">
                  <c:v>103.14182487310518</c:v>
                </c:pt>
                <c:pt idx="44">
                  <c:v>96.375721161429482</c:v>
                </c:pt>
                <c:pt idx="45">
                  <c:v>91.884612555306873</c:v>
                </c:pt>
                <c:pt idx="46">
                  <c:v>99.373208478564379</c:v>
                </c:pt>
                <c:pt idx="47">
                  <c:v>99.224148665846528</c:v>
                </c:pt>
                <c:pt idx="48">
                  <c:v>100.49421776876936</c:v>
                </c:pt>
                <c:pt idx="49">
                  <c:v>102.46390443703724</c:v>
                </c:pt>
                <c:pt idx="50">
                  <c:v>106.4907358814128</c:v>
                </c:pt>
                <c:pt idx="51">
                  <c:v>105.20219797724771</c:v>
                </c:pt>
                <c:pt idx="52">
                  <c:v>104.84451050412507</c:v>
                </c:pt>
                <c:pt idx="53">
                  <c:v>97.924772810852815</c:v>
                </c:pt>
                <c:pt idx="54">
                  <c:v>102.91893622420631</c:v>
                </c:pt>
                <c:pt idx="55">
                  <c:v>104.23629860787615</c:v>
                </c:pt>
                <c:pt idx="56">
                  <c:v>106.28975369045131</c:v>
                </c:pt>
                <c:pt idx="57">
                  <c:v>107.01252401554638</c:v>
                </c:pt>
                <c:pt idx="58">
                  <c:v>107.94353297448163</c:v>
                </c:pt>
                <c:pt idx="59">
                  <c:v>110.04843186748401</c:v>
                </c:pt>
                <c:pt idx="60">
                  <c:v>110.74173698824916</c:v>
                </c:pt>
                <c:pt idx="61">
                  <c:v>117.93994989248536</c:v>
                </c:pt>
                <c:pt idx="62">
                  <c:v>120.11004497050709</c:v>
                </c:pt>
                <c:pt idx="63">
                  <c:v>121.50332149216497</c:v>
                </c:pt>
                <c:pt idx="64">
                  <c:v>122.19589042467031</c:v>
                </c:pt>
                <c:pt idx="65">
                  <c:v>125.59293617847615</c:v>
                </c:pt>
                <c:pt idx="66">
                  <c:v>119.011866322724</c:v>
                </c:pt>
                <c:pt idx="67">
                  <c:v>126.9023530599206</c:v>
                </c:pt>
                <c:pt idx="68">
                  <c:v>123.84400635117652</c:v>
                </c:pt>
                <c:pt idx="69">
                  <c:v>124.89668040516152</c:v>
                </c:pt>
                <c:pt idx="70">
                  <c:v>130.30470666670502</c:v>
                </c:pt>
                <c:pt idx="71">
                  <c:v>129.09287289470467</c:v>
                </c:pt>
                <c:pt idx="72">
                  <c:v>131.17126814830942</c:v>
                </c:pt>
                <c:pt idx="73">
                  <c:v>126.51468812904444</c:v>
                </c:pt>
                <c:pt idx="74">
                  <c:v>132.77716519143215</c:v>
                </c:pt>
                <c:pt idx="75">
                  <c:v>129.23201488082091</c:v>
                </c:pt>
                <c:pt idx="76">
                  <c:v>133.38036255849528</c:v>
                </c:pt>
                <c:pt idx="77">
                  <c:v>135.35439192436101</c:v>
                </c:pt>
                <c:pt idx="78">
                  <c:v>133.6218557077292</c:v>
                </c:pt>
                <c:pt idx="79">
                  <c:v>133.6218557077292</c:v>
                </c:pt>
                <c:pt idx="80">
                  <c:v>136.34774156416688</c:v>
                </c:pt>
                <c:pt idx="81">
                  <c:v>132.40729183296247</c:v>
                </c:pt>
                <c:pt idx="82">
                  <c:v>131.03025599789967</c:v>
                </c:pt>
                <c:pt idx="83">
                  <c:v>134.90875157543749</c:v>
                </c:pt>
                <c:pt idx="84">
                  <c:v>131.76537766372979</c:v>
                </c:pt>
                <c:pt idx="85">
                  <c:v>135.41527862501511</c:v>
                </c:pt>
                <c:pt idx="86">
                  <c:v>139.85689976391561</c:v>
                </c:pt>
                <c:pt idx="87">
                  <c:v>137.0737474586137</c:v>
                </c:pt>
                <c:pt idx="88">
                  <c:v>141.5834737500021</c:v>
                </c:pt>
                <c:pt idx="89">
                  <c:v>142.41881624512712</c:v>
                </c:pt>
                <c:pt idx="90">
                  <c:v>133.26128636056544</c:v>
                </c:pt>
                <c:pt idx="91">
                  <c:v>136.63279690548774</c:v>
                </c:pt>
                <c:pt idx="92">
                  <c:v>128.32552285363408</c:v>
                </c:pt>
                <c:pt idx="93">
                  <c:v>124.48858972031043</c:v>
                </c:pt>
                <c:pt idx="94">
                  <c:v>130.99934296268268</c:v>
                </c:pt>
                <c:pt idx="95">
                  <c:v>131.33994125438565</c:v>
                </c:pt>
                <c:pt idx="96">
                  <c:v>128.88388435292865</c:v>
                </c:pt>
                <c:pt idx="97">
                  <c:v>125.84222468219953</c:v>
                </c:pt>
                <c:pt idx="98">
                  <c:v>126.97480470433932</c:v>
                </c:pt>
                <c:pt idx="99">
                  <c:v>129.08258646243135</c:v>
                </c:pt>
                <c:pt idx="100">
                  <c:v>131.03173351801405</c:v>
                </c:pt>
                <c:pt idx="101">
                  <c:v>131.24138429164287</c:v>
                </c:pt>
                <c:pt idx="102">
                  <c:v>137.76408109093754</c:v>
                </c:pt>
                <c:pt idx="103">
                  <c:v>142.54449470479307</c:v>
                </c:pt>
                <c:pt idx="104">
                  <c:v>144.73967992324688</c:v>
                </c:pt>
                <c:pt idx="105">
                  <c:v>147.41736400182694</c:v>
                </c:pt>
                <c:pt idx="106">
                  <c:v>148.77360375064376</c:v>
                </c:pt>
                <c:pt idx="107">
                  <c:v>145.87251847750622</c:v>
                </c:pt>
                <c:pt idx="108">
                  <c:v>153.60376195681405</c:v>
                </c:pt>
                <c:pt idx="109">
                  <c:v>152.80502239463863</c:v>
                </c:pt>
                <c:pt idx="110">
                  <c:v>157.57253909335134</c:v>
                </c:pt>
                <c:pt idx="111">
                  <c:v>159.41613780074354</c:v>
                </c:pt>
                <c:pt idx="112">
                  <c:v>157.27996155421357</c:v>
                </c:pt>
                <c:pt idx="113">
                  <c:v>164.90803968959293</c:v>
                </c:pt>
                <c:pt idx="114">
                  <c:v>160.71937548147727</c:v>
                </c:pt>
                <c:pt idx="115">
                  <c:v>162.43907279912906</c:v>
                </c:pt>
                <c:pt idx="116">
                  <c:v>164.90814670567582</c:v>
                </c:pt>
                <c:pt idx="117">
                  <c:v>163.63835397604211</c:v>
                </c:pt>
              </c:numCache>
            </c:numRef>
          </c:val>
          <c:smooth val="0"/>
        </c:ser>
        <c:ser>
          <c:idx val="6"/>
          <c:order val="6"/>
          <c:tx>
            <c:strRef>
              <c:f>'MSCI - Aug 13-'!$AA$1:$AA$4</c:f>
              <c:strCache>
                <c:ptCount val="1"/>
                <c:pt idx="0">
                  <c:v>NAV AFI Balanced Index </c:v>
                </c:pt>
              </c:strCache>
            </c:strRef>
          </c:tx>
          <c:spPr>
            <a:ln>
              <a:solidFill>
                <a:schemeClr val="bg1">
                  <a:lumMod val="50000"/>
                </a:schemeClr>
              </a:solidFill>
            </a:ln>
          </c:spPr>
          <c:marker>
            <c:symbol val="none"/>
          </c:marker>
          <c:cat>
            <c:numRef>
              <c:f>'MSCI - Aug 13-'!$T$5:$T$125</c:f>
              <c:numCache>
                <c:formatCode>mmm\-yy</c:formatCode>
                <c:ptCount val="121"/>
                <c:pt idx="0">
                  <c:v>39417</c:v>
                </c:pt>
                <c:pt idx="1">
                  <c:v>39448</c:v>
                </c:pt>
                <c:pt idx="2">
                  <c:v>39479</c:v>
                </c:pt>
                <c:pt idx="3">
                  <c:v>39508</c:v>
                </c:pt>
                <c:pt idx="4">
                  <c:v>39539</c:v>
                </c:pt>
                <c:pt idx="5">
                  <c:v>39569</c:v>
                </c:pt>
                <c:pt idx="6">
                  <c:v>39600</c:v>
                </c:pt>
                <c:pt idx="7">
                  <c:v>39630</c:v>
                </c:pt>
                <c:pt idx="8">
                  <c:v>39661</c:v>
                </c:pt>
                <c:pt idx="9">
                  <c:v>39692</c:v>
                </c:pt>
                <c:pt idx="10">
                  <c:v>39722</c:v>
                </c:pt>
                <c:pt idx="11">
                  <c:v>39753</c:v>
                </c:pt>
                <c:pt idx="12">
                  <c:v>39783</c:v>
                </c:pt>
                <c:pt idx="13">
                  <c:v>39814</c:v>
                </c:pt>
                <c:pt idx="14">
                  <c:v>39845</c:v>
                </c:pt>
                <c:pt idx="15">
                  <c:v>39873</c:v>
                </c:pt>
                <c:pt idx="16">
                  <c:v>39904</c:v>
                </c:pt>
                <c:pt idx="17">
                  <c:v>39934</c:v>
                </c:pt>
                <c:pt idx="18">
                  <c:v>39965</c:v>
                </c:pt>
                <c:pt idx="19">
                  <c:v>39995</c:v>
                </c:pt>
                <c:pt idx="20">
                  <c:v>40026</c:v>
                </c:pt>
                <c:pt idx="21">
                  <c:v>40057</c:v>
                </c:pt>
                <c:pt idx="22">
                  <c:v>40087</c:v>
                </c:pt>
                <c:pt idx="23">
                  <c:v>40118</c:v>
                </c:pt>
                <c:pt idx="24">
                  <c:v>40148</c:v>
                </c:pt>
                <c:pt idx="25">
                  <c:v>40179</c:v>
                </c:pt>
                <c:pt idx="26">
                  <c:v>40210</c:v>
                </c:pt>
                <c:pt idx="27">
                  <c:v>40238</c:v>
                </c:pt>
                <c:pt idx="28">
                  <c:v>40269</c:v>
                </c:pt>
                <c:pt idx="29">
                  <c:v>40299</c:v>
                </c:pt>
                <c:pt idx="30">
                  <c:v>40330</c:v>
                </c:pt>
                <c:pt idx="31">
                  <c:v>40360</c:v>
                </c:pt>
                <c:pt idx="32">
                  <c:v>40391</c:v>
                </c:pt>
                <c:pt idx="33">
                  <c:v>40422</c:v>
                </c:pt>
                <c:pt idx="34">
                  <c:v>40452</c:v>
                </c:pt>
                <c:pt idx="35">
                  <c:v>40483</c:v>
                </c:pt>
                <c:pt idx="36">
                  <c:v>40513</c:v>
                </c:pt>
                <c:pt idx="37">
                  <c:v>40544</c:v>
                </c:pt>
                <c:pt idx="38">
                  <c:v>40575</c:v>
                </c:pt>
                <c:pt idx="39">
                  <c:v>40603</c:v>
                </c:pt>
                <c:pt idx="40">
                  <c:v>40634</c:v>
                </c:pt>
                <c:pt idx="41">
                  <c:v>40664</c:v>
                </c:pt>
                <c:pt idx="42">
                  <c:v>40695</c:v>
                </c:pt>
                <c:pt idx="43">
                  <c:v>40725</c:v>
                </c:pt>
                <c:pt idx="44">
                  <c:v>40756</c:v>
                </c:pt>
                <c:pt idx="45">
                  <c:v>40787</c:v>
                </c:pt>
                <c:pt idx="46">
                  <c:v>40817</c:v>
                </c:pt>
                <c:pt idx="47">
                  <c:v>40848</c:v>
                </c:pt>
                <c:pt idx="48">
                  <c:v>40878</c:v>
                </c:pt>
                <c:pt idx="49">
                  <c:v>40909</c:v>
                </c:pt>
                <c:pt idx="50">
                  <c:v>40940</c:v>
                </c:pt>
                <c:pt idx="51">
                  <c:v>40969</c:v>
                </c:pt>
                <c:pt idx="52">
                  <c:v>41000</c:v>
                </c:pt>
                <c:pt idx="53">
                  <c:v>41030</c:v>
                </c:pt>
                <c:pt idx="54">
                  <c:v>41061</c:v>
                </c:pt>
                <c:pt idx="55">
                  <c:v>41091</c:v>
                </c:pt>
                <c:pt idx="56">
                  <c:v>41122</c:v>
                </c:pt>
                <c:pt idx="57">
                  <c:v>41153</c:v>
                </c:pt>
                <c:pt idx="58">
                  <c:v>41183</c:v>
                </c:pt>
                <c:pt idx="59">
                  <c:v>41214</c:v>
                </c:pt>
                <c:pt idx="60">
                  <c:v>41244</c:v>
                </c:pt>
                <c:pt idx="61">
                  <c:v>41275</c:v>
                </c:pt>
                <c:pt idx="62">
                  <c:v>41306</c:v>
                </c:pt>
                <c:pt idx="63">
                  <c:v>41334</c:v>
                </c:pt>
                <c:pt idx="64">
                  <c:v>41365</c:v>
                </c:pt>
                <c:pt idx="65">
                  <c:v>41395</c:v>
                </c:pt>
                <c:pt idx="66">
                  <c:v>41426</c:v>
                </c:pt>
                <c:pt idx="67">
                  <c:v>41456</c:v>
                </c:pt>
                <c:pt idx="68">
                  <c:v>41487</c:v>
                </c:pt>
                <c:pt idx="69">
                  <c:v>41518</c:v>
                </c:pt>
                <c:pt idx="70">
                  <c:v>41548</c:v>
                </c:pt>
                <c:pt idx="71">
                  <c:v>41579</c:v>
                </c:pt>
                <c:pt idx="72">
                  <c:v>41609</c:v>
                </c:pt>
                <c:pt idx="73">
                  <c:v>41640</c:v>
                </c:pt>
                <c:pt idx="74">
                  <c:v>41671</c:v>
                </c:pt>
                <c:pt idx="75">
                  <c:v>41699</c:v>
                </c:pt>
                <c:pt idx="76">
                  <c:v>41730</c:v>
                </c:pt>
                <c:pt idx="77">
                  <c:v>41760</c:v>
                </c:pt>
                <c:pt idx="78">
                  <c:v>41791</c:v>
                </c:pt>
                <c:pt idx="79">
                  <c:v>41821</c:v>
                </c:pt>
                <c:pt idx="80">
                  <c:v>41852</c:v>
                </c:pt>
                <c:pt idx="81">
                  <c:v>41883</c:v>
                </c:pt>
                <c:pt idx="82">
                  <c:v>41913</c:v>
                </c:pt>
                <c:pt idx="83">
                  <c:v>41944</c:v>
                </c:pt>
                <c:pt idx="84">
                  <c:v>41974</c:v>
                </c:pt>
                <c:pt idx="85">
                  <c:v>42005</c:v>
                </c:pt>
                <c:pt idx="86">
                  <c:v>42036</c:v>
                </c:pt>
                <c:pt idx="87">
                  <c:v>42064</c:v>
                </c:pt>
                <c:pt idx="88">
                  <c:v>42095</c:v>
                </c:pt>
                <c:pt idx="89">
                  <c:v>42125</c:v>
                </c:pt>
                <c:pt idx="90">
                  <c:v>42156</c:v>
                </c:pt>
                <c:pt idx="91">
                  <c:v>42186</c:v>
                </c:pt>
                <c:pt idx="92">
                  <c:v>42217</c:v>
                </c:pt>
                <c:pt idx="93">
                  <c:v>42248</c:v>
                </c:pt>
                <c:pt idx="94">
                  <c:v>42278</c:v>
                </c:pt>
                <c:pt idx="95">
                  <c:v>42309</c:v>
                </c:pt>
                <c:pt idx="96">
                  <c:v>42339</c:v>
                </c:pt>
                <c:pt idx="97">
                  <c:v>42370</c:v>
                </c:pt>
                <c:pt idx="98">
                  <c:v>42401</c:v>
                </c:pt>
                <c:pt idx="99">
                  <c:v>42430</c:v>
                </c:pt>
                <c:pt idx="100">
                  <c:v>42461</c:v>
                </c:pt>
                <c:pt idx="101">
                  <c:v>42491</c:v>
                </c:pt>
                <c:pt idx="102">
                  <c:v>42522</c:v>
                </c:pt>
                <c:pt idx="103">
                  <c:v>42552</c:v>
                </c:pt>
                <c:pt idx="104">
                  <c:v>42583</c:v>
                </c:pt>
                <c:pt idx="105">
                  <c:v>42614</c:v>
                </c:pt>
                <c:pt idx="106">
                  <c:v>42644</c:v>
                </c:pt>
                <c:pt idx="107">
                  <c:v>42675</c:v>
                </c:pt>
                <c:pt idx="108">
                  <c:v>42705</c:v>
                </c:pt>
                <c:pt idx="109">
                  <c:v>42736</c:v>
                </c:pt>
                <c:pt idx="110">
                  <c:v>42767</c:v>
                </c:pt>
                <c:pt idx="111">
                  <c:v>42795</c:v>
                </c:pt>
                <c:pt idx="112">
                  <c:v>42826</c:v>
                </c:pt>
                <c:pt idx="113">
                  <c:v>42856</c:v>
                </c:pt>
                <c:pt idx="114">
                  <c:v>42887</c:v>
                </c:pt>
                <c:pt idx="115">
                  <c:v>42917</c:v>
                </c:pt>
                <c:pt idx="116">
                  <c:v>42948</c:v>
                </c:pt>
                <c:pt idx="117">
                  <c:v>42979</c:v>
                </c:pt>
              </c:numCache>
            </c:numRef>
          </c:cat>
          <c:val>
            <c:numRef>
              <c:f>'MSCI - Aug 13-'!$AA$5:$AA$125</c:f>
              <c:numCache>
                <c:formatCode>0.00</c:formatCode>
                <c:ptCount val="121"/>
                <c:pt idx="0">
                  <c:v>100</c:v>
                </c:pt>
                <c:pt idx="1">
                  <c:v>93.33</c:v>
                </c:pt>
                <c:pt idx="2">
                  <c:v>95.205933000000002</c:v>
                </c:pt>
                <c:pt idx="3">
                  <c:v>93.311334933300003</c:v>
                </c:pt>
                <c:pt idx="4">
                  <c:v>96.894490194738722</c:v>
                </c:pt>
                <c:pt idx="5">
                  <c:v>97.873124545705579</c:v>
                </c:pt>
                <c:pt idx="6">
                  <c:v>92.656487007419472</c:v>
                </c:pt>
                <c:pt idx="7">
                  <c:v>90.62730994195698</c:v>
                </c:pt>
                <c:pt idx="8">
                  <c:v>93.237376468285348</c:v>
                </c:pt>
                <c:pt idx="9">
                  <c:v>83.205034760297849</c:v>
                </c:pt>
                <c:pt idx="10">
                  <c:v>73.977596405380822</c:v>
                </c:pt>
                <c:pt idx="11">
                  <c:v>74.340086627767192</c:v>
                </c:pt>
                <c:pt idx="12">
                  <c:v>78.956606007351539</c:v>
                </c:pt>
                <c:pt idx="13">
                  <c:v>76.5010555605229</c:v>
                </c:pt>
                <c:pt idx="14">
                  <c:v>72.500050354707554</c:v>
                </c:pt>
                <c:pt idx="15">
                  <c:v>74.167551512865828</c:v>
                </c:pt>
                <c:pt idx="16">
                  <c:v>79.42603091512801</c:v>
                </c:pt>
                <c:pt idx="17">
                  <c:v>81.435509497280748</c:v>
                </c:pt>
                <c:pt idx="18">
                  <c:v>81.117911010241357</c:v>
                </c:pt>
                <c:pt idx="19">
                  <c:v>85.246812680662643</c:v>
                </c:pt>
                <c:pt idx="20">
                  <c:v>89.560301402304177</c:v>
                </c:pt>
                <c:pt idx="21">
                  <c:v>93.689031296950404</c:v>
                </c:pt>
                <c:pt idx="22">
                  <c:v>92.471073890090054</c:v>
                </c:pt>
                <c:pt idx="23">
                  <c:v>93.580726776771129</c:v>
                </c:pt>
                <c:pt idx="24">
                  <c:v>95.742441565314536</c:v>
                </c:pt>
                <c:pt idx="25">
                  <c:v>94.296730697678285</c:v>
                </c:pt>
                <c:pt idx="26">
                  <c:v>96.871031445724896</c:v>
                </c:pt>
                <c:pt idx="27">
                  <c:v>101.55958936769798</c:v>
                </c:pt>
                <c:pt idx="28">
                  <c:v>101.69161683387598</c:v>
                </c:pt>
                <c:pt idx="29">
                  <c:v>98.315455154991298</c:v>
                </c:pt>
                <c:pt idx="30">
                  <c:v>96.231167505705486</c:v>
                </c:pt>
                <c:pt idx="31">
                  <c:v>98.935263312615817</c:v>
                </c:pt>
                <c:pt idx="32">
                  <c:v>98.895689207290772</c:v>
                </c:pt>
                <c:pt idx="33">
                  <c:v>103.33610565269812</c:v>
                </c:pt>
                <c:pt idx="34">
                  <c:v>104.84481279522751</c:v>
                </c:pt>
                <c:pt idx="35">
                  <c:v>104.48834043172374</c:v>
                </c:pt>
                <c:pt idx="36">
                  <c:v>108.69922055112221</c:v>
                </c:pt>
                <c:pt idx="37">
                  <c:v>107.25352091779229</c:v>
                </c:pt>
                <c:pt idx="38">
                  <c:v>107.77906317028948</c:v>
                </c:pt>
                <c:pt idx="39">
                  <c:v>109.07241192833295</c:v>
                </c:pt>
                <c:pt idx="40">
                  <c:v>110.04315639449511</c:v>
                </c:pt>
                <c:pt idx="41">
                  <c:v>109.93311323810062</c:v>
                </c:pt>
                <c:pt idx="42">
                  <c:v>109.7022537003006</c:v>
                </c:pt>
                <c:pt idx="43">
                  <c:v>108.79172499458811</c:v>
                </c:pt>
                <c:pt idx="44">
                  <c:v>102.99312605237657</c:v>
                </c:pt>
                <c:pt idx="45">
                  <c:v>99.872434332989556</c:v>
                </c:pt>
                <c:pt idx="46">
                  <c:v>105.24557130010439</c:v>
                </c:pt>
                <c:pt idx="47">
                  <c:v>102.10925327536128</c:v>
                </c:pt>
                <c:pt idx="48">
                  <c:v>103.96764168497286</c:v>
                </c:pt>
                <c:pt idx="49">
                  <c:v>107.05548064301655</c:v>
                </c:pt>
                <c:pt idx="50">
                  <c:v>110.5990170523004</c:v>
                </c:pt>
                <c:pt idx="51">
                  <c:v>110.13450118068073</c:v>
                </c:pt>
                <c:pt idx="52">
                  <c:v>109.02214271875586</c:v>
                </c:pt>
                <c:pt idx="53">
                  <c:v>105.6097496516588</c:v>
                </c:pt>
                <c:pt idx="54">
                  <c:v>107.54240807028415</c:v>
                </c:pt>
                <c:pt idx="55">
                  <c:v>109.94060377025149</c:v>
                </c:pt>
                <c:pt idx="56">
                  <c:v>110.7321761173973</c:v>
                </c:pt>
                <c:pt idx="57">
                  <c:v>112.01666936035912</c:v>
                </c:pt>
                <c:pt idx="58">
                  <c:v>112.61035770796902</c:v>
                </c:pt>
                <c:pt idx="59">
                  <c:v>113.74772232081951</c:v>
                </c:pt>
                <c:pt idx="60">
                  <c:v>114.22546275456695</c:v>
                </c:pt>
                <c:pt idx="61">
                  <c:v>118.80590381102508</c:v>
                </c:pt>
                <c:pt idx="62">
                  <c:v>121.69288727363299</c:v>
                </c:pt>
                <c:pt idx="63">
                  <c:v>123.53044987146485</c:v>
                </c:pt>
                <c:pt idx="64">
                  <c:v>124.03692471593786</c:v>
                </c:pt>
                <c:pt idx="65">
                  <c:v>125.84786381679055</c:v>
                </c:pt>
                <c:pt idx="66">
                  <c:v>121.87107132017996</c:v>
                </c:pt>
                <c:pt idx="67">
                  <c:v>125.39314528133316</c:v>
                </c:pt>
                <c:pt idx="68">
                  <c:v>122.99813620645971</c:v>
                </c:pt>
                <c:pt idx="69">
                  <c:v>123.71152539645718</c:v>
                </c:pt>
                <c:pt idx="70">
                  <c:v>127.75689227692132</c:v>
                </c:pt>
                <c:pt idx="71">
                  <c:v>127.04145368017056</c:v>
                </c:pt>
                <c:pt idx="72">
                  <c:v>128.03237701887591</c:v>
                </c:pt>
                <c:pt idx="73">
                  <c:v>126.11189136359276</c:v>
                </c:pt>
                <c:pt idx="74">
                  <c:v>129.60519075436429</c:v>
                </c:pt>
                <c:pt idx="75">
                  <c:v>129.32005933470469</c:v>
                </c:pt>
                <c:pt idx="76">
                  <c:v>129.13901125163611</c:v>
                </c:pt>
                <c:pt idx="77">
                  <c:v>131.46351345416556</c:v>
                </c:pt>
                <c:pt idx="78">
                  <c:v>130.56956156267725</c:v>
                </c:pt>
                <c:pt idx="79">
                  <c:v>130.54344765036473</c:v>
                </c:pt>
                <c:pt idx="80">
                  <c:v>132.85406667377617</c:v>
                </c:pt>
                <c:pt idx="81">
                  <c:v>131.64509466704482</c:v>
                </c:pt>
                <c:pt idx="82">
                  <c:v>132.25066210251322</c:v>
                </c:pt>
                <c:pt idx="83">
                  <c:v>135.53047852265556</c:v>
                </c:pt>
                <c:pt idx="84">
                  <c:v>135.09678099138307</c:v>
                </c:pt>
                <c:pt idx="85">
                  <c:v>138.60929729715903</c:v>
                </c:pt>
                <c:pt idx="86">
                  <c:v>140.73001954580556</c:v>
                </c:pt>
                <c:pt idx="87">
                  <c:v>142.68616681749225</c:v>
                </c:pt>
                <c:pt idx="88">
                  <c:v>142.54348065067475</c:v>
                </c:pt>
                <c:pt idx="89">
                  <c:v>144.45356329139381</c:v>
                </c:pt>
                <c:pt idx="90">
                  <c:v>139.5710328521447</c:v>
                </c:pt>
                <c:pt idx="91">
                  <c:v>141.16214262665915</c:v>
                </c:pt>
                <c:pt idx="92">
                  <c:v>137.23783506163801</c:v>
                </c:pt>
                <c:pt idx="93">
                  <c:v>135.31650537077508</c:v>
                </c:pt>
                <c:pt idx="94">
                  <c:v>139.9307982039185</c:v>
                </c:pt>
                <c:pt idx="95">
                  <c:v>141.42805774470042</c:v>
                </c:pt>
                <c:pt idx="96">
                  <c:v>141.7250566659643</c:v>
                </c:pt>
                <c:pt idx="97">
                  <c:v>136.90640473932152</c:v>
                </c:pt>
                <c:pt idx="98">
                  <c:v>138.52190031524552</c:v>
                </c:pt>
                <c:pt idx="99">
                  <c:v>141.09840766110909</c:v>
                </c:pt>
                <c:pt idx="100">
                  <c:v>141.5075930433263</c:v>
                </c:pt>
                <c:pt idx="101">
                  <c:v>141.25287937584829</c:v>
                </c:pt>
                <c:pt idx="102">
                  <c:v>141.94501848478995</c:v>
                </c:pt>
                <c:pt idx="103">
                  <c:v>149.31196494415056</c:v>
                </c:pt>
                <c:pt idx="104">
                  <c:v>151.46205723934634</c:v>
                </c:pt>
                <c:pt idx="105">
                  <c:v>152.23451373126701</c:v>
                </c:pt>
                <c:pt idx="106">
                  <c:v>154.98995842980295</c:v>
                </c:pt>
                <c:pt idx="107">
                  <c:v>151.37869239838855</c:v>
                </c:pt>
                <c:pt idx="108">
                  <c:v>155.40536561618569</c:v>
                </c:pt>
                <c:pt idx="109">
                  <c:v>156.38441941956765</c:v>
                </c:pt>
                <c:pt idx="110">
                  <c:v>160.21583769534706</c:v>
                </c:pt>
                <c:pt idx="111">
                  <c:v>162.09036299638262</c:v>
                </c:pt>
                <c:pt idx="112">
                  <c:v>162.15519914158116</c:v>
                </c:pt>
                <c:pt idx="113">
                  <c:v>166.46852743874723</c:v>
                </c:pt>
                <c:pt idx="114">
                  <c:v>165.08683866100563</c:v>
                </c:pt>
                <c:pt idx="115">
                  <c:v>166.75421573148179</c:v>
                </c:pt>
                <c:pt idx="116">
                  <c:v>169.15547643801514</c:v>
                </c:pt>
                <c:pt idx="117">
                  <c:v>167.5146683165664</c:v>
                </c:pt>
              </c:numCache>
            </c:numRef>
          </c:val>
          <c:smooth val="0"/>
        </c:ser>
        <c:dLbls>
          <c:showLegendKey val="0"/>
          <c:showVal val="0"/>
          <c:showCatName val="0"/>
          <c:showSerName val="0"/>
          <c:showPercent val="0"/>
          <c:showBubbleSize val="0"/>
        </c:dLbls>
        <c:marker val="1"/>
        <c:smooth val="0"/>
        <c:axId val="148685568"/>
        <c:axId val="148687104"/>
      </c:lineChart>
      <c:dateAx>
        <c:axId val="148685568"/>
        <c:scaling>
          <c:orientation val="minMax"/>
          <c:min val="39448"/>
        </c:scaling>
        <c:delete val="0"/>
        <c:axPos val="b"/>
        <c:numFmt formatCode="mmm\-yy" sourceLinked="1"/>
        <c:majorTickMark val="out"/>
        <c:minorTickMark val="none"/>
        <c:tickLblPos val="nextTo"/>
        <c:txPr>
          <a:bodyPr rot="-3300000"/>
          <a:lstStyle/>
          <a:p>
            <a:pPr>
              <a:defRPr sz="800"/>
            </a:pPr>
            <a:endParaRPr lang="en-US"/>
          </a:p>
        </c:txPr>
        <c:crossAx val="148687104"/>
        <c:crosses val="autoZero"/>
        <c:auto val="1"/>
        <c:lblOffset val="100"/>
        <c:baseTimeUnit val="months"/>
        <c:majorUnit val="6"/>
        <c:majorTimeUnit val="months"/>
      </c:dateAx>
      <c:valAx>
        <c:axId val="148687104"/>
        <c:scaling>
          <c:orientation val="minMax"/>
          <c:max val="200"/>
          <c:min val="60"/>
        </c:scaling>
        <c:delete val="0"/>
        <c:axPos val="l"/>
        <c:majorGridlines/>
        <c:numFmt formatCode="General" sourceLinked="1"/>
        <c:majorTickMark val="out"/>
        <c:minorTickMark val="none"/>
        <c:tickLblPos val="nextTo"/>
        <c:txPr>
          <a:bodyPr/>
          <a:lstStyle/>
          <a:p>
            <a:pPr>
              <a:defRPr sz="800"/>
            </a:pPr>
            <a:endParaRPr lang="en-US"/>
          </a:p>
        </c:txPr>
        <c:crossAx val="148685568"/>
        <c:crossesAt val="39447"/>
        <c:crossBetween val="between"/>
        <c:majorUnit val="20"/>
        <c:minorUnit val="4"/>
      </c:valAx>
    </c:plotArea>
    <c:plotVisOnly val="1"/>
    <c:dispBlanksAs val="gap"/>
    <c:showDLblsOverMax val="0"/>
  </c:chart>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700">
                <a:solidFill>
                  <a:schemeClr val="tx2">
                    <a:lumMod val="75000"/>
                  </a:schemeClr>
                </a:solidFill>
              </a:defRPr>
            </a:pPr>
            <a:r>
              <a:rPr lang="en-GB" sz="700">
                <a:solidFill>
                  <a:schemeClr val="tx2">
                    <a:lumMod val="75000"/>
                  </a:schemeClr>
                </a:solidFill>
              </a:rPr>
              <a:t>NAV</a:t>
            </a:r>
            <a:r>
              <a:rPr lang="en-GB" sz="700" baseline="0">
                <a:solidFill>
                  <a:schemeClr val="tx2">
                    <a:lumMod val="75000"/>
                  </a:schemeClr>
                </a:solidFill>
              </a:rPr>
              <a:t> Performance of our 5 models, MSCI UK and AFI Balanced - Since Inception</a:t>
            </a:r>
            <a:endParaRPr lang="en-GB" sz="700">
              <a:solidFill>
                <a:schemeClr val="tx2">
                  <a:lumMod val="75000"/>
                </a:schemeClr>
              </a:solidFill>
            </a:endParaRPr>
          </a:p>
        </c:rich>
      </c:tx>
      <c:layout>
        <c:manualLayout>
          <c:xMode val="edge"/>
          <c:yMode val="edge"/>
          <c:x val="8.3077504424197188E-2"/>
          <c:y val="3.0207344819841612E-2"/>
        </c:manualLayout>
      </c:layout>
      <c:overlay val="1"/>
    </c:title>
    <c:autoTitleDeleted val="0"/>
    <c:plotArea>
      <c:layout>
        <c:manualLayout>
          <c:layoutTarget val="inner"/>
          <c:xMode val="edge"/>
          <c:yMode val="edge"/>
          <c:x val="5.6057578962738205E-2"/>
          <c:y val="2.9547623912280427E-2"/>
          <c:w val="0.70486027986274424"/>
          <c:h val="0.36633840251189326"/>
        </c:manualLayout>
      </c:layout>
      <c:lineChart>
        <c:grouping val="standard"/>
        <c:varyColors val="0"/>
        <c:ser>
          <c:idx val="0"/>
          <c:order val="0"/>
          <c:tx>
            <c:strRef>
              <c:f>'MSCI - Aug 13-'!$AE$68</c:f>
              <c:strCache>
                <c:ptCount val="1"/>
                <c:pt idx="0">
                  <c:v>NLPFM Defensive</c:v>
                </c:pt>
              </c:strCache>
            </c:strRef>
          </c:tx>
          <c:spPr>
            <a:ln>
              <a:solidFill>
                <a:schemeClr val="tx2">
                  <a:lumMod val="40000"/>
                  <a:lumOff val="60000"/>
                </a:schemeClr>
              </a:solidFill>
            </a:ln>
          </c:spPr>
          <c:marker>
            <c:symbol val="none"/>
          </c:marker>
          <c:cat>
            <c:numRef>
              <c:f>'MSCI - Aug 13-'!$AD$69:$AD$126</c:f>
              <c:numCache>
                <c:formatCode>mmm\-yy</c:formatCode>
                <c:ptCount val="58"/>
                <c:pt idx="0">
                  <c:v>41244</c:v>
                </c:pt>
                <c:pt idx="1">
                  <c:v>41275</c:v>
                </c:pt>
                <c:pt idx="2">
                  <c:v>41306</c:v>
                </c:pt>
                <c:pt idx="3">
                  <c:v>41334</c:v>
                </c:pt>
                <c:pt idx="4">
                  <c:v>41365</c:v>
                </c:pt>
                <c:pt idx="5">
                  <c:v>41395</c:v>
                </c:pt>
                <c:pt idx="6">
                  <c:v>41426</c:v>
                </c:pt>
                <c:pt idx="7">
                  <c:v>41456</c:v>
                </c:pt>
                <c:pt idx="8">
                  <c:v>41487</c:v>
                </c:pt>
                <c:pt idx="9">
                  <c:v>41518</c:v>
                </c:pt>
                <c:pt idx="10">
                  <c:v>41548</c:v>
                </c:pt>
                <c:pt idx="11">
                  <c:v>41579</c:v>
                </c:pt>
                <c:pt idx="12">
                  <c:v>41609</c:v>
                </c:pt>
                <c:pt idx="13">
                  <c:v>41640</c:v>
                </c:pt>
                <c:pt idx="14">
                  <c:v>41671</c:v>
                </c:pt>
                <c:pt idx="15">
                  <c:v>41699</c:v>
                </c:pt>
                <c:pt idx="16">
                  <c:v>41730</c:v>
                </c:pt>
                <c:pt idx="17">
                  <c:v>41760</c:v>
                </c:pt>
                <c:pt idx="18">
                  <c:v>41791</c:v>
                </c:pt>
                <c:pt idx="19">
                  <c:v>41821</c:v>
                </c:pt>
                <c:pt idx="20">
                  <c:v>41852</c:v>
                </c:pt>
                <c:pt idx="21">
                  <c:v>41883</c:v>
                </c:pt>
                <c:pt idx="22">
                  <c:v>41913</c:v>
                </c:pt>
                <c:pt idx="23">
                  <c:v>41944</c:v>
                </c:pt>
                <c:pt idx="24">
                  <c:v>41974</c:v>
                </c:pt>
                <c:pt idx="25">
                  <c:v>42005</c:v>
                </c:pt>
                <c:pt idx="26">
                  <c:v>42036</c:v>
                </c:pt>
                <c:pt idx="27">
                  <c:v>42064</c:v>
                </c:pt>
                <c:pt idx="28">
                  <c:v>42095</c:v>
                </c:pt>
                <c:pt idx="29">
                  <c:v>42125</c:v>
                </c:pt>
                <c:pt idx="30">
                  <c:v>42156</c:v>
                </c:pt>
                <c:pt idx="31">
                  <c:v>42186</c:v>
                </c:pt>
                <c:pt idx="32">
                  <c:v>42217</c:v>
                </c:pt>
                <c:pt idx="33">
                  <c:v>42248</c:v>
                </c:pt>
                <c:pt idx="34">
                  <c:v>42278</c:v>
                </c:pt>
                <c:pt idx="35">
                  <c:v>42309</c:v>
                </c:pt>
                <c:pt idx="36">
                  <c:v>42339</c:v>
                </c:pt>
                <c:pt idx="37">
                  <c:v>42370</c:v>
                </c:pt>
                <c:pt idx="38">
                  <c:v>42401</c:v>
                </c:pt>
                <c:pt idx="39">
                  <c:v>42430</c:v>
                </c:pt>
                <c:pt idx="40">
                  <c:v>42461</c:v>
                </c:pt>
                <c:pt idx="41">
                  <c:v>42491</c:v>
                </c:pt>
                <c:pt idx="42">
                  <c:v>42522</c:v>
                </c:pt>
                <c:pt idx="43">
                  <c:v>42552</c:v>
                </c:pt>
                <c:pt idx="44">
                  <c:v>42583</c:v>
                </c:pt>
                <c:pt idx="45">
                  <c:v>42614</c:v>
                </c:pt>
                <c:pt idx="46">
                  <c:v>42644</c:v>
                </c:pt>
                <c:pt idx="47">
                  <c:v>42675</c:v>
                </c:pt>
                <c:pt idx="48">
                  <c:v>42705</c:v>
                </c:pt>
                <c:pt idx="49">
                  <c:v>42736</c:v>
                </c:pt>
                <c:pt idx="50">
                  <c:v>42767</c:v>
                </c:pt>
                <c:pt idx="51">
                  <c:v>42795</c:v>
                </c:pt>
                <c:pt idx="52">
                  <c:v>42826</c:v>
                </c:pt>
                <c:pt idx="53">
                  <c:v>42856</c:v>
                </c:pt>
                <c:pt idx="54">
                  <c:v>42887</c:v>
                </c:pt>
                <c:pt idx="55">
                  <c:v>42917</c:v>
                </c:pt>
                <c:pt idx="56">
                  <c:v>42948</c:v>
                </c:pt>
                <c:pt idx="57">
                  <c:v>42979</c:v>
                </c:pt>
              </c:numCache>
            </c:numRef>
          </c:cat>
          <c:val>
            <c:numRef>
              <c:f>'MSCI - Aug 13-'!$AE$69:$AE$126</c:f>
              <c:numCache>
                <c:formatCode>0.00</c:formatCode>
                <c:ptCount val="58"/>
                <c:pt idx="0" formatCode="General">
                  <c:v>100</c:v>
                </c:pt>
                <c:pt idx="1">
                  <c:v>102.608</c:v>
                </c:pt>
                <c:pt idx="2">
                  <c:v>104.07837264</c:v>
                </c:pt>
                <c:pt idx="3">
                  <c:v>105.51881731733759</c:v>
                </c:pt>
                <c:pt idx="4">
                  <c:v>106.3112636353908</c:v>
                </c:pt>
                <c:pt idx="5">
                  <c:v>106.95232055511221</c:v>
                </c:pt>
                <c:pt idx="6">
                  <c:v>104.51380764645565</c:v>
                </c:pt>
                <c:pt idx="7">
                  <c:v>106.46821584944436</c:v>
                </c:pt>
                <c:pt idx="8">
                  <c:v>105.5206487283843</c:v>
                </c:pt>
                <c:pt idx="9">
                  <c:v>106.01237495145857</c:v>
                </c:pt>
                <c:pt idx="10">
                  <c:v>108.73477274021202</c:v>
                </c:pt>
                <c:pt idx="11">
                  <c:v>108.73368539248462</c:v>
                </c:pt>
                <c:pt idx="12">
                  <c:v>109.56223607517535</c:v>
                </c:pt>
                <c:pt idx="13">
                  <c:v>108.65286951575139</c:v>
                </c:pt>
                <c:pt idx="14">
                  <c:v>110.89655127125165</c:v>
                </c:pt>
                <c:pt idx="15">
                  <c:v>110.84997471971772</c:v>
                </c:pt>
                <c:pt idx="16">
                  <c:v>111.15592064994414</c:v>
                </c:pt>
                <c:pt idx="17">
                  <c:v>112.64540998665339</c:v>
                </c:pt>
                <c:pt idx="18">
                  <c:v>112.54853493406488</c:v>
                </c:pt>
                <c:pt idx="19">
                  <c:v>113.05500334126816</c:v>
                </c:pt>
                <c:pt idx="20">
                  <c:v>115.03346589974035</c:v>
                </c:pt>
                <c:pt idx="21">
                  <c:v>114.26274167821209</c:v>
                </c:pt>
                <c:pt idx="22">
                  <c:v>115.11856961338191</c:v>
                </c:pt>
                <c:pt idx="23">
                  <c:v>117.69722557272166</c:v>
                </c:pt>
                <c:pt idx="24">
                  <c:v>118.20332364268437</c:v>
                </c:pt>
                <c:pt idx="25">
                  <c:v>120.55556978317378</c:v>
                </c:pt>
                <c:pt idx="26">
                  <c:v>121.03779206230648</c:v>
                </c:pt>
                <c:pt idx="27">
                  <c:v>122.56286824229154</c:v>
                </c:pt>
                <c:pt idx="28">
                  <c:v>122.44030537404925</c:v>
                </c:pt>
                <c:pt idx="29">
                  <c:v>123.47370155140622</c:v>
                </c:pt>
                <c:pt idx="30">
                  <c:v>120.78197485758557</c:v>
                </c:pt>
                <c:pt idx="31">
                  <c:v>122.19512396341932</c:v>
                </c:pt>
                <c:pt idx="32">
                  <c:v>120.82653857502902</c:v>
                </c:pt>
                <c:pt idx="33">
                  <c:v>119.73909972785376</c:v>
                </c:pt>
                <c:pt idx="34">
                  <c:v>122.38533383183932</c:v>
                </c:pt>
                <c:pt idx="35">
                  <c:v>123.47456330294268</c:v>
                </c:pt>
                <c:pt idx="36">
                  <c:v>123.09179215670356</c:v>
                </c:pt>
                <c:pt idx="37">
                  <c:v>122.15629453631261</c:v>
                </c:pt>
                <c:pt idx="38">
                  <c:v>122.76707600899418</c:v>
                </c:pt>
                <c:pt idx="39">
                  <c:v>124.5103684883219</c:v>
                </c:pt>
                <c:pt idx="40">
                  <c:v>124.43566226722891</c:v>
                </c:pt>
                <c:pt idx="41">
                  <c:v>124.18803529931712</c:v>
                </c:pt>
                <c:pt idx="42">
                  <c:v>126.77114643354292</c:v>
                </c:pt>
                <c:pt idx="43">
                  <c:v>129.1671211011369</c:v>
                </c:pt>
                <c:pt idx="44">
                  <c:v>131.94421420481135</c:v>
                </c:pt>
                <c:pt idx="45">
                  <c:v>132.43240779736914</c:v>
                </c:pt>
                <c:pt idx="46">
                  <c:v>132.49465102903389</c:v>
                </c:pt>
                <c:pt idx="47">
                  <c:v>130.5867280542158</c:v>
                </c:pt>
                <c:pt idx="48">
                  <c:v>132.97646517760793</c:v>
                </c:pt>
                <c:pt idx="49">
                  <c:v>133.54826397787164</c:v>
                </c:pt>
                <c:pt idx="50">
                  <c:v>135.61826206952864</c:v>
                </c:pt>
                <c:pt idx="51">
                  <c:v>136.81170277574049</c:v>
                </c:pt>
                <c:pt idx="52">
                  <c:v>137.26318139490044</c:v>
                </c:pt>
                <c:pt idx="53">
                  <c:v>139.22604488884753</c:v>
                </c:pt>
                <c:pt idx="54">
                  <c:v>138.62737289582549</c:v>
                </c:pt>
                <c:pt idx="55">
                  <c:v>139.61162724338584</c:v>
                </c:pt>
                <c:pt idx="56">
                  <c:v>141.36433255354339</c:v>
                </c:pt>
                <c:pt idx="57">
                  <c:v>140.4030550921793</c:v>
                </c:pt>
              </c:numCache>
            </c:numRef>
          </c:val>
          <c:smooth val="0"/>
        </c:ser>
        <c:ser>
          <c:idx val="1"/>
          <c:order val="1"/>
          <c:tx>
            <c:strRef>
              <c:f>'MSCI - Aug 13-'!$AF$68</c:f>
              <c:strCache>
                <c:ptCount val="1"/>
                <c:pt idx="0">
                  <c:v>NLPFM Cautious</c:v>
                </c:pt>
              </c:strCache>
            </c:strRef>
          </c:tx>
          <c:spPr>
            <a:ln>
              <a:solidFill>
                <a:srgbClr val="92D050"/>
              </a:solidFill>
            </a:ln>
          </c:spPr>
          <c:marker>
            <c:symbol val="none"/>
          </c:marker>
          <c:cat>
            <c:numRef>
              <c:f>'MSCI - Aug 13-'!$AD$69:$AD$126</c:f>
              <c:numCache>
                <c:formatCode>mmm\-yy</c:formatCode>
                <c:ptCount val="58"/>
                <c:pt idx="0">
                  <c:v>41244</c:v>
                </c:pt>
                <c:pt idx="1">
                  <c:v>41275</c:v>
                </c:pt>
                <c:pt idx="2">
                  <c:v>41306</c:v>
                </c:pt>
                <c:pt idx="3">
                  <c:v>41334</c:v>
                </c:pt>
                <c:pt idx="4">
                  <c:v>41365</c:v>
                </c:pt>
                <c:pt idx="5">
                  <c:v>41395</c:v>
                </c:pt>
                <c:pt idx="6">
                  <c:v>41426</c:v>
                </c:pt>
                <c:pt idx="7">
                  <c:v>41456</c:v>
                </c:pt>
                <c:pt idx="8">
                  <c:v>41487</c:v>
                </c:pt>
                <c:pt idx="9">
                  <c:v>41518</c:v>
                </c:pt>
                <c:pt idx="10">
                  <c:v>41548</c:v>
                </c:pt>
                <c:pt idx="11">
                  <c:v>41579</c:v>
                </c:pt>
                <c:pt idx="12">
                  <c:v>41609</c:v>
                </c:pt>
                <c:pt idx="13">
                  <c:v>41640</c:v>
                </c:pt>
                <c:pt idx="14">
                  <c:v>41671</c:v>
                </c:pt>
                <c:pt idx="15">
                  <c:v>41699</c:v>
                </c:pt>
                <c:pt idx="16">
                  <c:v>41730</c:v>
                </c:pt>
                <c:pt idx="17">
                  <c:v>41760</c:v>
                </c:pt>
                <c:pt idx="18">
                  <c:v>41791</c:v>
                </c:pt>
                <c:pt idx="19">
                  <c:v>41821</c:v>
                </c:pt>
                <c:pt idx="20">
                  <c:v>41852</c:v>
                </c:pt>
                <c:pt idx="21">
                  <c:v>41883</c:v>
                </c:pt>
                <c:pt idx="22">
                  <c:v>41913</c:v>
                </c:pt>
                <c:pt idx="23">
                  <c:v>41944</c:v>
                </c:pt>
                <c:pt idx="24">
                  <c:v>41974</c:v>
                </c:pt>
                <c:pt idx="25">
                  <c:v>42005</c:v>
                </c:pt>
                <c:pt idx="26">
                  <c:v>42036</c:v>
                </c:pt>
                <c:pt idx="27">
                  <c:v>42064</c:v>
                </c:pt>
                <c:pt idx="28">
                  <c:v>42095</c:v>
                </c:pt>
                <c:pt idx="29">
                  <c:v>42125</c:v>
                </c:pt>
                <c:pt idx="30">
                  <c:v>42156</c:v>
                </c:pt>
                <c:pt idx="31">
                  <c:v>42186</c:v>
                </c:pt>
                <c:pt idx="32">
                  <c:v>42217</c:v>
                </c:pt>
                <c:pt idx="33">
                  <c:v>42248</c:v>
                </c:pt>
                <c:pt idx="34">
                  <c:v>42278</c:v>
                </c:pt>
                <c:pt idx="35">
                  <c:v>42309</c:v>
                </c:pt>
                <c:pt idx="36">
                  <c:v>42339</c:v>
                </c:pt>
                <c:pt idx="37">
                  <c:v>42370</c:v>
                </c:pt>
                <c:pt idx="38">
                  <c:v>42401</c:v>
                </c:pt>
                <c:pt idx="39">
                  <c:v>42430</c:v>
                </c:pt>
                <c:pt idx="40">
                  <c:v>42461</c:v>
                </c:pt>
                <c:pt idx="41">
                  <c:v>42491</c:v>
                </c:pt>
                <c:pt idx="42">
                  <c:v>42522</c:v>
                </c:pt>
                <c:pt idx="43">
                  <c:v>42552</c:v>
                </c:pt>
                <c:pt idx="44">
                  <c:v>42583</c:v>
                </c:pt>
                <c:pt idx="45">
                  <c:v>42614</c:v>
                </c:pt>
                <c:pt idx="46">
                  <c:v>42644</c:v>
                </c:pt>
                <c:pt idx="47">
                  <c:v>42675</c:v>
                </c:pt>
                <c:pt idx="48">
                  <c:v>42705</c:v>
                </c:pt>
                <c:pt idx="49">
                  <c:v>42736</c:v>
                </c:pt>
                <c:pt idx="50">
                  <c:v>42767</c:v>
                </c:pt>
                <c:pt idx="51">
                  <c:v>42795</c:v>
                </c:pt>
                <c:pt idx="52">
                  <c:v>42826</c:v>
                </c:pt>
                <c:pt idx="53">
                  <c:v>42856</c:v>
                </c:pt>
                <c:pt idx="54">
                  <c:v>42887</c:v>
                </c:pt>
                <c:pt idx="55">
                  <c:v>42917</c:v>
                </c:pt>
                <c:pt idx="56">
                  <c:v>42948</c:v>
                </c:pt>
                <c:pt idx="57">
                  <c:v>42979</c:v>
                </c:pt>
              </c:numCache>
            </c:numRef>
          </c:cat>
          <c:val>
            <c:numRef>
              <c:f>'MSCI - Aug 13-'!$AF$69:$AF$126</c:f>
              <c:numCache>
                <c:formatCode>0.00</c:formatCode>
                <c:ptCount val="58"/>
                <c:pt idx="0">
                  <c:v>100</c:v>
                </c:pt>
                <c:pt idx="1">
                  <c:v>103.37</c:v>
                </c:pt>
                <c:pt idx="2">
                  <c:v>105.13762700000001</c:v>
                </c:pt>
                <c:pt idx="3">
                  <c:v>106.66212259150001</c:v>
                </c:pt>
                <c:pt idx="4">
                  <c:v>106.8967792612013</c:v>
                </c:pt>
                <c:pt idx="5">
                  <c:v>108.28002358484125</c:v>
                </c:pt>
                <c:pt idx="6">
                  <c:v>105.58385099757869</c:v>
                </c:pt>
                <c:pt idx="7">
                  <c:v>108.36070627881502</c:v>
                </c:pt>
                <c:pt idx="8">
                  <c:v>106.74613175526068</c:v>
                </c:pt>
                <c:pt idx="9">
                  <c:v>107.29800925643538</c:v>
                </c:pt>
                <c:pt idx="10">
                  <c:v>110.68433442856848</c:v>
                </c:pt>
                <c:pt idx="11">
                  <c:v>110.60132117774705</c:v>
                </c:pt>
                <c:pt idx="12">
                  <c:v>111.52484220958124</c:v>
                </c:pt>
                <c:pt idx="13">
                  <c:v>110.03040932397285</c:v>
                </c:pt>
                <c:pt idx="14">
                  <c:v>112.83618476173416</c:v>
                </c:pt>
                <c:pt idx="15">
                  <c:v>112.81136080108658</c:v>
                </c:pt>
                <c:pt idx="16">
                  <c:v>112.63988753266892</c:v>
                </c:pt>
                <c:pt idx="17">
                  <c:v>114.31822185690569</c:v>
                </c:pt>
                <c:pt idx="18">
                  <c:v>114.23019682607588</c:v>
                </c:pt>
                <c:pt idx="19">
                  <c:v>114.75565573147583</c:v>
                </c:pt>
                <c:pt idx="20">
                  <c:v>116.93601319037387</c:v>
                </c:pt>
                <c:pt idx="21">
                  <c:v>116.19931630727451</c:v>
                </c:pt>
                <c:pt idx="22">
                  <c:v>116.87559632818285</c:v>
                </c:pt>
                <c:pt idx="23">
                  <c:v>119.70398575932488</c:v>
                </c:pt>
                <c:pt idx="24">
                  <c:v>119.859600940812</c:v>
                </c:pt>
                <c:pt idx="25">
                  <c:v>122.50849812160395</c:v>
                </c:pt>
                <c:pt idx="26">
                  <c:v>123.95409839943888</c:v>
                </c:pt>
                <c:pt idx="27">
                  <c:v>125.83820069511034</c:v>
                </c:pt>
                <c:pt idx="28">
                  <c:v>125.49843755323354</c:v>
                </c:pt>
                <c:pt idx="29">
                  <c:v>126.89147021007443</c:v>
                </c:pt>
                <c:pt idx="30">
                  <c:v>123.75725089588559</c:v>
                </c:pt>
                <c:pt idx="31">
                  <c:v>125.27946508190499</c:v>
                </c:pt>
                <c:pt idx="32">
                  <c:v>123.08707444297166</c:v>
                </c:pt>
                <c:pt idx="33">
                  <c:v>121.67157308687749</c:v>
                </c:pt>
                <c:pt idx="34">
                  <c:v>125.15138007716219</c:v>
                </c:pt>
                <c:pt idx="35">
                  <c:v>126.49049984398782</c:v>
                </c:pt>
                <c:pt idx="36">
                  <c:v>126.42725459406583</c:v>
                </c:pt>
                <c:pt idx="37">
                  <c:v>124.20213491321027</c:v>
                </c:pt>
                <c:pt idx="38">
                  <c:v>125.09639028458538</c:v>
                </c:pt>
                <c:pt idx="39">
                  <c:v>127.07291325108183</c:v>
                </c:pt>
                <c:pt idx="40">
                  <c:v>127.0347913771065</c:v>
                </c:pt>
                <c:pt idx="41">
                  <c:v>126.93316354400481</c:v>
                </c:pt>
                <c:pt idx="42">
                  <c:v>128.71022783362088</c:v>
                </c:pt>
                <c:pt idx="43">
                  <c:v>132.3655983040957</c:v>
                </c:pt>
                <c:pt idx="44">
                  <c:v>134.8540715522127</c:v>
                </c:pt>
                <c:pt idx="45">
                  <c:v>135.52834190997376</c:v>
                </c:pt>
                <c:pt idx="46">
                  <c:v>137.01915367098348</c:v>
                </c:pt>
                <c:pt idx="47">
                  <c:v>135.2105008425265</c:v>
                </c:pt>
                <c:pt idx="48">
                  <c:v>138.00935820996679</c:v>
                </c:pt>
                <c:pt idx="49">
                  <c:v>139.08583120400453</c:v>
                </c:pt>
                <c:pt idx="50">
                  <c:v>141.60328474879702</c:v>
                </c:pt>
                <c:pt idx="51">
                  <c:v>143.01931759628499</c:v>
                </c:pt>
                <c:pt idx="52">
                  <c:v>143.11943111860239</c:v>
                </c:pt>
                <c:pt idx="53">
                  <c:v>145.58108533384237</c:v>
                </c:pt>
                <c:pt idx="54">
                  <c:v>144.73671503890608</c:v>
                </c:pt>
                <c:pt idx="55">
                  <c:v>145.95250344523291</c:v>
                </c:pt>
                <c:pt idx="56">
                  <c:v>147.8622043813117</c:v>
                </c:pt>
                <c:pt idx="57">
                  <c:v>146.79759650976627</c:v>
                </c:pt>
              </c:numCache>
            </c:numRef>
          </c:val>
          <c:smooth val="0"/>
        </c:ser>
        <c:ser>
          <c:idx val="2"/>
          <c:order val="2"/>
          <c:tx>
            <c:strRef>
              <c:f>'MSCI - Aug 13-'!$AG$68</c:f>
              <c:strCache>
                <c:ptCount val="1"/>
                <c:pt idx="0">
                  <c:v>NLPFM Balanced</c:v>
                </c:pt>
              </c:strCache>
            </c:strRef>
          </c:tx>
          <c:spPr>
            <a:ln>
              <a:solidFill>
                <a:srgbClr val="FFFF00"/>
              </a:solidFill>
            </a:ln>
          </c:spPr>
          <c:marker>
            <c:symbol val="none"/>
          </c:marker>
          <c:cat>
            <c:numRef>
              <c:f>'MSCI - Aug 13-'!$AD$69:$AD$126</c:f>
              <c:numCache>
                <c:formatCode>mmm\-yy</c:formatCode>
                <c:ptCount val="58"/>
                <c:pt idx="0">
                  <c:v>41244</c:v>
                </c:pt>
                <c:pt idx="1">
                  <c:v>41275</c:v>
                </c:pt>
                <c:pt idx="2">
                  <c:v>41306</c:v>
                </c:pt>
                <c:pt idx="3">
                  <c:v>41334</c:v>
                </c:pt>
                <c:pt idx="4">
                  <c:v>41365</c:v>
                </c:pt>
                <c:pt idx="5">
                  <c:v>41395</c:v>
                </c:pt>
                <c:pt idx="6">
                  <c:v>41426</c:v>
                </c:pt>
                <c:pt idx="7">
                  <c:v>41456</c:v>
                </c:pt>
                <c:pt idx="8">
                  <c:v>41487</c:v>
                </c:pt>
                <c:pt idx="9">
                  <c:v>41518</c:v>
                </c:pt>
                <c:pt idx="10">
                  <c:v>41548</c:v>
                </c:pt>
                <c:pt idx="11">
                  <c:v>41579</c:v>
                </c:pt>
                <c:pt idx="12">
                  <c:v>41609</c:v>
                </c:pt>
                <c:pt idx="13">
                  <c:v>41640</c:v>
                </c:pt>
                <c:pt idx="14">
                  <c:v>41671</c:v>
                </c:pt>
                <c:pt idx="15">
                  <c:v>41699</c:v>
                </c:pt>
                <c:pt idx="16">
                  <c:v>41730</c:v>
                </c:pt>
                <c:pt idx="17">
                  <c:v>41760</c:v>
                </c:pt>
                <c:pt idx="18">
                  <c:v>41791</c:v>
                </c:pt>
                <c:pt idx="19">
                  <c:v>41821</c:v>
                </c:pt>
                <c:pt idx="20">
                  <c:v>41852</c:v>
                </c:pt>
                <c:pt idx="21">
                  <c:v>41883</c:v>
                </c:pt>
                <c:pt idx="22">
                  <c:v>41913</c:v>
                </c:pt>
                <c:pt idx="23">
                  <c:v>41944</c:v>
                </c:pt>
                <c:pt idx="24">
                  <c:v>41974</c:v>
                </c:pt>
                <c:pt idx="25">
                  <c:v>42005</c:v>
                </c:pt>
                <c:pt idx="26">
                  <c:v>42036</c:v>
                </c:pt>
                <c:pt idx="27">
                  <c:v>42064</c:v>
                </c:pt>
                <c:pt idx="28">
                  <c:v>42095</c:v>
                </c:pt>
                <c:pt idx="29">
                  <c:v>42125</c:v>
                </c:pt>
                <c:pt idx="30">
                  <c:v>42156</c:v>
                </c:pt>
                <c:pt idx="31">
                  <c:v>42186</c:v>
                </c:pt>
                <c:pt idx="32">
                  <c:v>42217</c:v>
                </c:pt>
                <c:pt idx="33">
                  <c:v>42248</c:v>
                </c:pt>
                <c:pt idx="34">
                  <c:v>42278</c:v>
                </c:pt>
                <c:pt idx="35">
                  <c:v>42309</c:v>
                </c:pt>
                <c:pt idx="36">
                  <c:v>42339</c:v>
                </c:pt>
                <c:pt idx="37">
                  <c:v>42370</c:v>
                </c:pt>
                <c:pt idx="38">
                  <c:v>42401</c:v>
                </c:pt>
                <c:pt idx="39">
                  <c:v>42430</c:v>
                </c:pt>
                <c:pt idx="40">
                  <c:v>42461</c:v>
                </c:pt>
                <c:pt idx="41">
                  <c:v>42491</c:v>
                </c:pt>
                <c:pt idx="42">
                  <c:v>42522</c:v>
                </c:pt>
                <c:pt idx="43">
                  <c:v>42552</c:v>
                </c:pt>
                <c:pt idx="44">
                  <c:v>42583</c:v>
                </c:pt>
                <c:pt idx="45">
                  <c:v>42614</c:v>
                </c:pt>
                <c:pt idx="46">
                  <c:v>42644</c:v>
                </c:pt>
                <c:pt idx="47">
                  <c:v>42675</c:v>
                </c:pt>
                <c:pt idx="48">
                  <c:v>42705</c:v>
                </c:pt>
                <c:pt idx="49">
                  <c:v>42736</c:v>
                </c:pt>
                <c:pt idx="50">
                  <c:v>42767</c:v>
                </c:pt>
                <c:pt idx="51">
                  <c:v>42795</c:v>
                </c:pt>
                <c:pt idx="52">
                  <c:v>42826</c:v>
                </c:pt>
                <c:pt idx="53">
                  <c:v>42856</c:v>
                </c:pt>
                <c:pt idx="54">
                  <c:v>42887</c:v>
                </c:pt>
                <c:pt idx="55">
                  <c:v>42917</c:v>
                </c:pt>
                <c:pt idx="56">
                  <c:v>42948</c:v>
                </c:pt>
                <c:pt idx="57">
                  <c:v>42979</c:v>
                </c:pt>
              </c:numCache>
            </c:numRef>
          </c:cat>
          <c:val>
            <c:numRef>
              <c:f>'MSCI - Aug 13-'!$AG$69:$AG$126</c:f>
              <c:numCache>
                <c:formatCode>0.00</c:formatCode>
                <c:ptCount val="58"/>
                <c:pt idx="0">
                  <c:v>100</c:v>
                </c:pt>
                <c:pt idx="1">
                  <c:v>103.58</c:v>
                </c:pt>
                <c:pt idx="2">
                  <c:v>105.485872</c:v>
                </c:pt>
                <c:pt idx="3">
                  <c:v>107.06710522128</c:v>
                </c:pt>
                <c:pt idx="4">
                  <c:v>107.20629245806767</c:v>
                </c:pt>
                <c:pt idx="5">
                  <c:v>108.74148656606719</c:v>
                </c:pt>
                <c:pt idx="6">
                  <c:v>106.01207525325891</c:v>
                </c:pt>
                <c:pt idx="7">
                  <c:v>108.94860973777419</c:v>
                </c:pt>
                <c:pt idx="8">
                  <c:v>107.22722170391737</c:v>
                </c:pt>
                <c:pt idx="9">
                  <c:v>107.77193599017326</c:v>
                </c:pt>
                <c:pt idx="10">
                  <c:v>111.28961198089252</c:v>
                </c:pt>
                <c:pt idx="11">
                  <c:v>111.17609657667201</c:v>
                </c:pt>
                <c:pt idx="12">
                  <c:v>112.12442868047103</c:v>
                </c:pt>
                <c:pt idx="13">
                  <c:v>110.27437560724326</c:v>
                </c:pt>
                <c:pt idx="14">
                  <c:v>113.46792152482902</c:v>
                </c:pt>
                <c:pt idx="15">
                  <c:v>113.36353103702618</c:v>
                </c:pt>
                <c:pt idx="16">
                  <c:v>112.99396592584547</c:v>
                </c:pt>
                <c:pt idx="17">
                  <c:v>114.801869380659</c:v>
                </c:pt>
                <c:pt idx="18">
                  <c:v>114.59981809054904</c:v>
                </c:pt>
                <c:pt idx="19">
                  <c:v>115.0925973083384</c:v>
                </c:pt>
                <c:pt idx="20">
                  <c:v>117.44048629342851</c:v>
                </c:pt>
                <c:pt idx="21">
                  <c:v>116.54793859759845</c:v>
                </c:pt>
                <c:pt idx="22">
                  <c:v>117.2588810230438</c:v>
                </c:pt>
                <c:pt idx="23">
                  <c:v>120.36624137015446</c:v>
                </c:pt>
                <c:pt idx="24">
                  <c:v>120.45049773911356</c:v>
                </c:pt>
                <c:pt idx="25">
                  <c:v>123.2569943364349</c:v>
                </c:pt>
                <c:pt idx="26">
                  <c:v>125.09352355204778</c:v>
                </c:pt>
                <c:pt idx="27">
                  <c:v>127.23262280478779</c:v>
                </c:pt>
                <c:pt idx="28">
                  <c:v>126.85092493637343</c:v>
                </c:pt>
                <c:pt idx="29">
                  <c:v>128.52535714553355</c:v>
                </c:pt>
                <c:pt idx="30">
                  <c:v>124.82382685974218</c:v>
                </c:pt>
                <c:pt idx="31">
                  <c:v>126.5588780530926</c:v>
                </c:pt>
                <c:pt idx="32">
                  <c:v>123.77458273592457</c:v>
                </c:pt>
                <c:pt idx="33">
                  <c:v>122.02936111934804</c:v>
                </c:pt>
                <c:pt idx="34">
                  <c:v>126.20276526962974</c:v>
                </c:pt>
                <c:pt idx="35">
                  <c:v>127.76767955897314</c:v>
                </c:pt>
                <c:pt idx="36">
                  <c:v>127.75490279101724</c:v>
                </c:pt>
                <c:pt idx="37">
                  <c:v>124.77821355598654</c:v>
                </c:pt>
                <c:pt idx="38">
                  <c:v>126.0759069769688</c:v>
                </c:pt>
                <c:pt idx="39">
                  <c:v>128.24441257697265</c:v>
                </c:pt>
                <c:pt idx="40">
                  <c:v>128.14181704691106</c:v>
                </c:pt>
                <c:pt idx="41">
                  <c:v>128.28277304566265</c:v>
                </c:pt>
                <c:pt idx="42">
                  <c:v>130.3609539690024</c:v>
                </c:pt>
                <c:pt idx="43">
                  <c:v>134.87144297632989</c:v>
                </c:pt>
                <c:pt idx="44">
                  <c:v>137.39353895998727</c:v>
                </c:pt>
                <c:pt idx="45">
                  <c:v>138.1766821320592</c:v>
                </c:pt>
                <c:pt idx="46">
                  <c:v>140.0558850090552</c:v>
                </c:pt>
                <c:pt idx="47">
                  <c:v>138.22115291543659</c:v>
                </c:pt>
                <c:pt idx="48">
                  <c:v>141.35877308661699</c:v>
                </c:pt>
                <c:pt idx="49">
                  <c:v>142.60273028977923</c:v>
                </c:pt>
                <c:pt idx="50">
                  <c:v>145.49756571466176</c:v>
                </c:pt>
                <c:pt idx="51">
                  <c:v>147.14168820723745</c:v>
                </c:pt>
                <c:pt idx="52">
                  <c:v>147.18583071369963</c:v>
                </c:pt>
                <c:pt idx="53">
                  <c:v>150.11482874490224</c:v>
                </c:pt>
                <c:pt idx="54">
                  <c:v>149.03400197793894</c:v>
                </c:pt>
                <c:pt idx="55">
                  <c:v>150.40511479613599</c:v>
                </c:pt>
                <c:pt idx="56">
                  <c:v>152.49303859973594</c:v>
                </c:pt>
                <c:pt idx="57">
                  <c:v>151.303592898658</c:v>
                </c:pt>
              </c:numCache>
            </c:numRef>
          </c:val>
          <c:smooth val="0"/>
        </c:ser>
        <c:ser>
          <c:idx val="3"/>
          <c:order val="3"/>
          <c:tx>
            <c:strRef>
              <c:f>'MSCI - Aug 13-'!$AH$68</c:f>
              <c:strCache>
                <c:ptCount val="1"/>
                <c:pt idx="0">
                  <c:v>NLPFM Progressive</c:v>
                </c:pt>
              </c:strCache>
            </c:strRef>
          </c:tx>
          <c:spPr>
            <a:ln>
              <a:solidFill>
                <a:schemeClr val="accent6">
                  <a:lumMod val="60000"/>
                  <a:lumOff val="40000"/>
                </a:schemeClr>
              </a:solidFill>
            </a:ln>
          </c:spPr>
          <c:marker>
            <c:symbol val="none"/>
          </c:marker>
          <c:cat>
            <c:numRef>
              <c:f>'MSCI - Aug 13-'!$AD$69:$AD$126</c:f>
              <c:numCache>
                <c:formatCode>mmm\-yy</c:formatCode>
                <c:ptCount val="58"/>
                <c:pt idx="0">
                  <c:v>41244</c:v>
                </c:pt>
                <c:pt idx="1">
                  <c:v>41275</c:v>
                </c:pt>
                <c:pt idx="2">
                  <c:v>41306</c:v>
                </c:pt>
                <c:pt idx="3">
                  <c:v>41334</c:v>
                </c:pt>
                <c:pt idx="4">
                  <c:v>41365</c:v>
                </c:pt>
                <c:pt idx="5">
                  <c:v>41395</c:v>
                </c:pt>
                <c:pt idx="6">
                  <c:v>41426</c:v>
                </c:pt>
                <c:pt idx="7">
                  <c:v>41456</c:v>
                </c:pt>
                <c:pt idx="8">
                  <c:v>41487</c:v>
                </c:pt>
                <c:pt idx="9">
                  <c:v>41518</c:v>
                </c:pt>
                <c:pt idx="10">
                  <c:v>41548</c:v>
                </c:pt>
                <c:pt idx="11">
                  <c:v>41579</c:v>
                </c:pt>
                <c:pt idx="12">
                  <c:v>41609</c:v>
                </c:pt>
                <c:pt idx="13">
                  <c:v>41640</c:v>
                </c:pt>
                <c:pt idx="14">
                  <c:v>41671</c:v>
                </c:pt>
                <c:pt idx="15">
                  <c:v>41699</c:v>
                </c:pt>
                <c:pt idx="16">
                  <c:v>41730</c:v>
                </c:pt>
                <c:pt idx="17">
                  <c:v>41760</c:v>
                </c:pt>
                <c:pt idx="18">
                  <c:v>41791</c:v>
                </c:pt>
                <c:pt idx="19">
                  <c:v>41821</c:v>
                </c:pt>
                <c:pt idx="20">
                  <c:v>41852</c:v>
                </c:pt>
                <c:pt idx="21">
                  <c:v>41883</c:v>
                </c:pt>
                <c:pt idx="22">
                  <c:v>41913</c:v>
                </c:pt>
                <c:pt idx="23">
                  <c:v>41944</c:v>
                </c:pt>
                <c:pt idx="24">
                  <c:v>41974</c:v>
                </c:pt>
                <c:pt idx="25">
                  <c:v>42005</c:v>
                </c:pt>
                <c:pt idx="26">
                  <c:v>42036</c:v>
                </c:pt>
                <c:pt idx="27">
                  <c:v>42064</c:v>
                </c:pt>
                <c:pt idx="28">
                  <c:v>42095</c:v>
                </c:pt>
                <c:pt idx="29">
                  <c:v>42125</c:v>
                </c:pt>
                <c:pt idx="30">
                  <c:v>42156</c:v>
                </c:pt>
                <c:pt idx="31">
                  <c:v>42186</c:v>
                </c:pt>
                <c:pt idx="32">
                  <c:v>42217</c:v>
                </c:pt>
                <c:pt idx="33">
                  <c:v>42248</c:v>
                </c:pt>
                <c:pt idx="34">
                  <c:v>42278</c:v>
                </c:pt>
                <c:pt idx="35">
                  <c:v>42309</c:v>
                </c:pt>
                <c:pt idx="36">
                  <c:v>42339</c:v>
                </c:pt>
                <c:pt idx="37">
                  <c:v>42370</c:v>
                </c:pt>
                <c:pt idx="38">
                  <c:v>42401</c:v>
                </c:pt>
                <c:pt idx="39">
                  <c:v>42430</c:v>
                </c:pt>
                <c:pt idx="40">
                  <c:v>42461</c:v>
                </c:pt>
                <c:pt idx="41">
                  <c:v>42491</c:v>
                </c:pt>
                <c:pt idx="42">
                  <c:v>42522</c:v>
                </c:pt>
                <c:pt idx="43">
                  <c:v>42552</c:v>
                </c:pt>
                <c:pt idx="44">
                  <c:v>42583</c:v>
                </c:pt>
                <c:pt idx="45">
                  <c:v>42614</c:v>
                </c:pt>
                <c:pt idx="46">
                  <c:v>42644</c:v>
                </c:pt>
                <c:pt idx="47">
                  <c:v>42675</c:v>
                </c:pt>
                <c:pt idx="48">
                  <c:v>42705</c:v>
                </c:pt>
                <c:pt idx="49">
                  <c:v>42736</c:v>
                </c:pt>
                <c:pt idx="50">
                  <c:v>42767</c:v>
                </c:pt>
                <c:pt idx="51">
                  <c:v>42795</c:v>
                </c:pt>
                <c:pt idx="52">
                  <c:v>42826</c:v>
                </c:pt>
                <c:pt idx="53">
                  <c:v>42856</c:v>
                </c:pt>
                <c:pt idx="54">
                  <c:v>42887</c:v>
                </c:pt>
                <c:pt idx="55">
                  <c:v>42917</c:v>
                </c:pt>
                <c:pt idx="56">
                  <c:v>42948</c:v>
                </c:pt>
                <c:pt idx="57">
                  <c:v>42979</c:v>
                </c:pt>
              </c:numCache>
            </c:numRef>
          </c:cat>
          <c:val>
            <c:numRef>
              <c:f>'MSCI - Aug 13-'!$AH$69:$AH$126</c:f>
              <c:numCache>
                <c:formatCode>0.00</c:formatCode>
                <c:ptCount val="58"/>
                <c:pt idx="0">
                  <c:v>100</c:v>
                </c:pt>
                <c:pt idx="1">
                  <c:v>103.86</c:v>
                </c:pt>
                <c:pt idx="2">
                  <c:v>105.947586</c:v>
                </c:pt>
                <c:pt idx="3">
                  <c:v>107.589773583</c:v>
                </c:pt>
                <c:pt idx="4">
                  <c:v>107.60053256035829</c:v>
                </c:pt>
                <c:pt idx="5">
                  <c:v>109.35011721978971</c:v>
                </c:pt>
                <c:pt idx="6">
                  <c:v>106.58355925412903</c:v>
                </c:pt>
                <c:pt idx="7">
                  <c:v>109.71711589620043</c:v>
                </c:pt>
                <c:pt idx="8">
                  <c:v>107.87386834914426</c:v>
                </c:pt>
                <c:pt idx="9">
                  <c:v>108.4100014748395</c:v>
                </c:pt>
                <c:pt idx="10">
                  <c:v>112.1013620250578</c:v>
                </c:pt>
                <c:pt idx="11">
                  <c:v>111.95563025442522</c:v>
                </c:pt>
                <c:pt idx="12">
                  <c:v>112.94307891326925</c:v>
                </c:pt>
                <c:pt idx="13">
                  <c:v>110.75198318235182</c:v>
                </c:pt>
                <c:pt idx="14">
                  <c:v>114.31819704082355</c:v>
                </c:pt>
                <c:pt idx="15">
                  <c:v>114.14671974526232</c:v>
                </c:pt>
                <c:pt idx="16">
                  <c:v>113.58968375290544</c:v>
                </c:pt>
                <c:pt idx="17">
                  <c:v>115.53206734508012</c:v>
                </c:pt>
                <c:pt idx="18">
                  <c:v>115.22706268728911</c:v>
                </c:pt>
                <c:pt idx="19">
                  <c:v>115.699493644307</c:v>
                </c:pt>
                <c:pt idx="20">
                  <c:v>118.19860270702402</c:v>
                </c:pt>
                <c:pt idx="21">
                  <c:v>117.14663514293152</c:v>
                </c:pt>
                <c:pt idx="22">
                  <c:v>117.86122961730339</c:v>
                </c:pt>
                <c:pt idx="23">
                  <c:v>121.23206078435827</c:v>
                </c:pt>
                <c:pt idx="24">
                  <c:v>121.24418399043671</c:v>
                </c:pt>
                <c:pt idx="25">
                  <c:v>124.2146664982024</c:v>
                </c:pt>
                <c:pt idx="26">
                  <c:v>126.4256875618704</c:v>
                </c:pt>
                <c:pt idx="27">
                  <c:v>128.81513305678976</c:v>
                </c:pt>
                <c:pt idx="28">
                  <c:v>128.39004311770236</c:v>
                </c:pt>
                <c:pt idx="29">
                  <c:v>130.32873276877967</c:v>
                </c:pt>
                <c:pt idx="30">
                  <c:v>126.10608182707121</c:v>
                </c:pt>
                <c:pt idx="31">
                  <c:v>128.04811548720809</c:v>
                </c:pt>
                <c:pt idx="32">
                  <c:v>124.69325486144324</c:v>
                </c:pt>
                <c:pt idx="33">
                  <c:v>122.62334683074327</c:v>
                </c:pt>
                <c:pt idx="34">
                  <c:v>127.45470669587456</c:v>
                </c:pt>
                <c:pt idx="35">
                  <c:v>129.22632711894721</c:v>
                </c:pt>
                <c:pt idx="36">
                  <c:v>129.2650950170829</c:v>
                </c:pt>
                <c:pt idx="37">
                  <c:v>125.58103980909604</c:v>
                </c:pt>
                <c:pt idx="38">
                  <c:v>127.27638384651884</c:v>
                </c:pt>
                <c:pt idx="39">
                  <c:v>129.63099694767945</c:v>
                </c:pt>
                <c:pt idx="40">
                  <c:v>129.43655045225793</c:v>
                </c:pt>
                <c:pt idx="41">
                  <c:v>129.83780375865993</c:v>
                </c:pt>
                <c:pt idx="42">
                  <c:v>132.23980312819515</c:v>
                </c:pt>
                <c:pt idx="43">
                  <c:v>137.6351870958255</c:v>
                </c:pt>
                <c:pt idx="44">
                  <c:v>140.19520157580786</c:v>
                </c:pt>
                <c:pt idx="45">
                  <c:v>141.09245086589303</c:v>
                </c:pt>
                <c:pt idx="46">
                  <c:v>143.39225781500707</c:v>
                </c:pt>
                <c:pt idx="47">
                  <c:v>141.51381923763049</c:v>
                </c:pt>
                <c:pt idx="48">
                  <c:v>145.00921057279996</c:v>
                </c:pt>
                <c:pt idx="49">
                  <c:v>146.43030083641341</c:v>
                </c:pt>
                <c:pt idx="50">
                  <c:v>149.7249826052327</c:v>
                </c:pt>
                <c:pt idx="51">
                  <c:v>151.5965448877981</c:v>
                </c:pt>
                <c:pt idx="52">
                  <c:v>151.65718350575321</c:v>
                </c:pt>
                <c:pt idx="53">
                  <c:v>155.14529872638553</c:v>
                </c:pt>
                <c:pt idx="54">
                  <c:v>153.84207821708389</c:v>
                </c:pt>
                <c:pt idx="55">
                  <c:v>155.5035726618284</c:v>
                </c:pt>
                <c:pt idx="56">
                  <c:v>157.69337397205226</c:v>
                </c:pt>
                <c:pt idx="57">
                  <c:v>156.47913499246746</c:v>
                </c:pt>
              </c:numCache>
            </c:numRef>
          </c:val>
          <c:smooth val="0"/>
        </c:ser>
        <c:ser>
          <c:idx val="4"/>
          <c:order val="4"/>
          <c:tx>
            <c:strRef>
              <c:f>'MSCI - Aug 13-'!$AI$68</c:f>
              <c:strCache>
                <c:ptCount val="1"/>
                <c:pt idx="0">
                  <c:v>NLPFM Adventurous</c:v>
                </c:pt>
              </c:strCache>
            </c:strRef>
          </c:tx>
          <c:spPr>
            <a:ln>
              <a:solidFill>
                <a:schemeClr val="accent1">
                  <a:lumMod val="75000"/>
                </a:schemeClr>
              </a:solidFill>
            </a:ln>
          </c:spPr>
          <c:marker>
            <c:symbol val="none"/>
          </c:marker>
          <c:cat>
            <c:numRef>
              <c:f>'MSCI - Aug 13-'!$AD$69:$AD$126</c:f>
              <c:numCache>
                <c:formatCode>mmm\-yy</c:formatCode>
                <c:ptCount val="58"/>
                <c:pt idx="0">
                  <c:v>41244</c:v>
                </c:pt>
                <c:pt idx="1">
                  <c:v>41275</c:v>
                </c:pt>
                <c:pt idx="2">
                  <c:v>41306</c:v>
                </c:pt>
                <c:pt idx="3">
                  <c:v>41334</c:v>
                </c:pt>
                <c:pt idx="4">
                  <c:v>41365</c:v>
                </c:pt>
                <c:pt idx="5">
                  <c:v>41395</c:v>
                </c:pt>
                <c:pt idx="6">
                  <c:v>41426</c:v>
                </c:pt>
                <c:pt idx="7">
                  <c:v>41456</c:v>
                </c:pt>
                <c:pt idx="8">
                  <c:v>41487</c:v>
                </c:pt>
                <c:pt idx="9">
                  <c:v>41518</c:v>
                </c:pt>
                <c:pt idx="10">
                  <c:v>41548</c:v>
                </c:pt>
                <c:pt idx="11">
                  <c:v>41579</c:v>
                </c:pt>
                <c:pt idx="12">
                  <c:v>41609</c:v>
                </c:pt>
                <c:pt idx="13">
                  <c:v>41640</c:v>
                </c:pt>
                <c:pt idx="14">
                  <c:v>41671</c:v>
                </c:pt>
                <c:pt idx="15">
                  <c:v>41699</c:v>
                </c:pt>
                <c:pt idx="16">
                  <c:v>41730</c:v>
                </c:pt>
                <c:pt idx="17">
                  <c:v>41760</c:v>
                </c:pt>
                <c:pt idx="18">
                  <c:v>41791</c:v>
                </c:pt>
                <c:pt idx="19">
                  <c:v>41821</c:v>
                </c:pt>
                <c:pt idx="20">
                  <c:v>41852</c:v>
                </c:pt>
                <c:pt idx="21">
                  <c:v>41883</c:v>
                </c:pt>
                <c:pt idx="22">
                  <c:v>41913</c:v>
                </c:pt>
                <c:pt idx="23">
                  <c:v>41944</c:v>
                </c:pt>
                <c:pt idx="24">
                  <c:v>41974</c:v>
                </c:pt>
                <c:pt idx="25">
                  <c:v>42005</c:v>
                </c:pt>
                <c:pt idx="26">
                  <c:v>42036</c:v>
                </c:pt>
                <c:pt idx="27">
                  <c:v>42064</c:v>
                </c:pt>
                <c:pt idx="28">
                  <c:v>42095</c:v>
                </c:pt>
                <c:pt idx="29">
                  <c:v>42125</c:v>
                </c:pt>
                <c:pt idx="30">
                  <c:v>42156</c:v>
                </c:pt>
                <c:pt idx="31">
                  <c:v>42186</c:v>
                </c:pt>
                <c:pt idx="32">
                  <c:v>42217</c:v>
                </c:pt>
                <c:pt idx="33">
                  <c:v>42248</c:v>
                </c:pt>
                <c:pt idx="34">
                  <c:v>42278</c:v>
                </c:pt>
                <c:pt idx="35">
                  <c:v>42309</c:v>
                </c:pt>
                <c:pt idx="36">
                  <c:v>42339</c:v>
                </c:pt>
                <c:pt idx="37">
                  <c:v>42370</c:v>
                </c:pt>
                <c:pt idx="38">
                  <c:v>42401</c:v>
                </c:pt>
                <c:pt idx="39">
                  <c:v>42430</c:v>
                </c:pt>
                <c:pt idx="40">
                  <c:v>42461</c:v>
                </c:pt>
                <c:pt idx="41">
                  <c:v>42491</c:v>
                </c:pt>
                <c:pt idx="42">
                  <c:v>42522</c:v>
                </c:pt>
                <c:pt idx="43">
                  <c:v>42552</c:v>
                </c:pt>
                <c:pt idx="44">
                  <c:v>42583</c:v>
                </c:pt>
                <c:pt idx="45">
                  <c:v>42614</c:v>
                </c:pt>
                <c:pt idx="46">
                  <c:v>42644</c:v>
                </c:pt>
                <c:pt idx="47">
                  <c:v>42675</c:v>
                </c:pt>
                <c:pt idx="48">
                  <c:v>42705</c:v>
                </c:pt>
                <c:pt idx="49">
                  <c:v>42736</c:v>
                </c:pt>
                <c:pt idx="50">
                  <c:v>42767</c:v>
                </c:pt>
                <c:pt idx="51">
                  <c:v>42795</c:v>
                </c:pt>
                <c:pt idx="52">
                  <c:v>42826</c:v>
                </c:pt>
                <c:pt idx="53">
                  <c:v>42856</c:v>
                </c:pt>
                <c:pt idx="54">
                  <c:v>42887</c:v>
                </c:pt>
                <c:pt idx="55">
                  <c:v>42917</c:v>
                </c:pt>
                <c:pt idx="56">
                  <c:v>42948</c:v>
                </c:pt>
                <c:pt idx="57">
                  <c:v>42979</c:v>
                </c:pt>
              </c:numCache>
            </c:numRef>
          </c:cat>
          <c:val>
            <c:numRef>
              <c:f>'MSCI - Aug 13-'!$AI$69:$AI$126</c:f>
              <c:numCache>
                <c:formatCode>0.00</c:formatCode>
                <c:ptCount val="58"/>
                <c:pt idx="0">
                  <c:v>100</c:v>
                </c:pt>
                <c:pt idx="1">
                  <c:v>105.032</c:v>
                </c:pt>
                <c:pt idx="2">
                  <c:v>108.10208535999999</c:v>
                </c:pt>
                <c:pt idx="3">
                  <c:v>109.80036912100559</c:v>
                </c:pt>
                <c:pt idx="4">
                  <c:v>109.4083818032436</c:v>
                </c:pt>
                <c:pt idx="5">
                  <c:v>111.55388017040521</c:v>
                </c:pt>
                <c:pt idx="6">
                  <c:v>107.5602512603047</c:v>
                </c:pt>
                <c:pt idx="7">
                  <c:v>112.13156193886765</c:v>
                </c:pt>
                <c:pt idx="8">
                  <c:v>110.03470173061082</c:v>
                </c:pt>
                <c:pt idx="9">
                  <c:v>110.20415517127596</c:v>
                </c:pt>
                <c:pt idx="10">
                  <c:v>114.67183162191948</c:v>
                </c:pt>
                <c:pt idx="11">
                  <c:v>114.28997442261849</c:v>
                </c:pt>
                <c:pt idx="12">
                  <c:v>115.39172977605253</c:v>
                </c:pt>
                <c:pt idx="13">
                  <c:v>112.54155405058403</c:v>
                </c:pt>
                <c:pt idx="14">
                  <c:v>116.37922104370894</c:v>
                </c:pt>
                <c:pt idx="15">
                  <c:v>116.44555719970386</c:v>
                </c:pt>
                <c:pt idx="16">
                  <c:v>115.77948861252155</c:v>
                </c:pt>
                <c:pt idx="17">
                  <c:v>118.2108578733845</c:v>
                </c:pt>
                <c:pt idx="18">
                  <c:v>117.844404213977</c:v>
                </c:pt>
                <c:pt idx="19">
                  <c:v>118.36291959251849</c:v>
                </c:pt>
                <c:pt idx="20">
                  <c:v>120.9905764074724</c:v>
                </c:pt>
                <c:pt idx="21">
                  <c:v>119.57498666350497</c:v>
                </c:pt>
                <c:pt idx="22">
                  <c:v>120.41320732001614</c:v>
                </c:pt>
                <c:pt idx="23">
                  <c:v>123.91723165302861</c:v>
                </c:pt>
                <c:pt idx="24">
                  <c:v>123.75613925187967</c:v>
                </c:pt>
                <c:pt idx="25">
                  <c:v>126.99855010027892</c:v>
                </c:pt>
                <c:pt idx="26">
                  <c:v>130.16081399777588</c:v>
                </c:pt>
                <c:pt idx="27">
                  <c:v>132.85514284752983</c:v>
                </c:pt>
                <c:pt idx="28">
                  <c:v>132.57614704755002</c:v>
                </c:pt>
                <c:pt idx="29">
                  <c:v>134.94926007970116</c:v>
                </c:pt>
                <c:pt idx="30">
                  <c:v>129.76720849264063</c:v>
                </c:pt>
                <c:pt idx="31">
                  <c:v>131.59692613238687</c:v>
                </c:pt>
                <c:pt idx="32">
                  <c:v>127.13579033649896</c:v>
                </c:pt>
                <c:pt idx="33">
                  <c:v>124.37694368619692</c:v>
                </c:pt>
                <c:pt idx="34">
                  <c:v>129.88684229149544</c:v>
                </c:pt>
                <c:pt idx="35">
                  <c:v>131.95204308393022</c:v>
                </c:pt>
                <c:pt idx="36">
                  <c:v>132.12358073993934</c:v>
                </c:pt>
                <c:pt idx="37">
                  <c:v>127.15573410411763</c:v>
                </c:pt>
                <c:pt idx="38">
                  <c:v>129.49539961163339</c:v>
                </c:pt>
                <c:pt idx="39">
                  <c:v>132.61623874227377</c:v>
                </c:pt>
                <c:pt idx="40">
                  <c:v>132.2051284021727</c:v>
                </c:pt>
                <c:pt idx="41">
                  <c:v>132.9719181469053</c:v>
                </c:pt>
                <c:pt idx="42">
                  <c:v>134.660661507371</c:v>
                </c:pt>
                <c:pt idx="43">
                  <c:v>141.28596605353366</c:v>
                </c:pt>
                <c:pt idx="44">
                  <c:v>143.91388502212939</c:v>
                </c:pt>
                <c:pt idx="45">
                  <c:v>145.02202193679977</c:v>
                </c:pt>
                <c:pt idx="46">
                  <c:v>148.66207468741345</c:v>
                </c:pt>
                <c:pt idx="47">
                  <c:v>146.55107322685217</c:v>
                </c:pt>
                <c:pt idx="48">
                  <c:v>150.44933177468644</c:v>
                </c:pt>
                <c:pt idx="49">
                  <c:v>152.19454402327281</c:v>
                </c:pt>
                <c:pt idx="50">
                  <c:v>155.69501853580809</c:v>
                </c:pt>
                <c:pt idx="51">
                  <c:v>158.24841683979534</c:v>
                </c:pt>
                <c:pt idx="52">
                  <c:v>158.24841683979534</c:v>
                </c:pt>
                <c:pt idx="53">
                  <c:v>162.36287567763003</c:v>
                </c:pt>
                <c:pt idx="54">
                  <c:v>160.75548320842148</c:v>
                </c:pt>
                <c:pt idx="55">
                  <c:v>162.71670010356422</c:v>
                </c:pt>
                <c:pt idx="56">
                  <c:v>165.07912692152283</c:v>
                </c:pt>
                <c:pt idx="57">
                  <c:v>163.75849390615065</c:v>
                </c:pt>
              </c:numCache>
            </c:numRef>
          </c:val>
          <c:smooth val="0"/>
        </c:ser>
        <c:ser>
          <c:idx val="5"/>
          <c:order val="5"/>
          <c:tx>
            <c:strRef>
              <c:f>'MSCI - Aug 13-'!$AJ$68</c:f>
              <c:strCache>
                <c:ptCount val="1"/>
                <c:pt idx="0">
                  <c:v>MSCI UNITED KINGDOM </c:v>
                </c:pt>
              </c:strCache>
            </c:strRef>
          </c:tx>
          <c:spPr>
            <a:ln>
              <a:solidFill>
                <a:srgbClr val="FF0000"/>
              </a:solidFill>
            </a:ln>
          </c:spPr>
          <c:marker>
            <c:symbol val="none"/>
          </c:marker>
          <c:cat>
            <c:numRef>
              <c:f>'MSCI - Aug 13-'!$AD$69:$AD$126</c:f>
              <c:numCache>
                <c:formatCode>mmm\-yy</c:formatCode>
                <c:ptCount val="58"/>
                <c:pt idx="0">
                  <c:v>41244</c:v>
                </c:pt>
                <c:pt idx="1">
                  <c:v>41275</c:v>
                </c:pt>
                <c:pt idx="2">
                  <c:v>41306</c:v>
                </c:pt>
                <c:pt idx="3">
                  <c:v>41334</c:v>
                </c:pt>
                <c:pt idx="4">
                  <c:v>41365</c:v>
                </c:pt>
                <c:pt idx="5">
                  <c:v>41395</c:v>
                </c:pt>
                <c:pt idx="6">
                  <c:v>41426</c:v>
                </c:pt>
                <c:pt idx="7">
                  <c:v>41456</c:v>
                </c:pt>
                <c:pt idx="8">
                  <c:v>41487</c:v>
                </c:pt>
                <c:pt idx="9">
                  <c:v>41518</c:v>
                </c:pt>
                <c:pt idx="10">
                  <c:v>41548</c:v>
                </c:pt>
                <c:pt idx="11">
                  <c:v>41579</c:v>
                </c:pt>
                <c:pt idx="12">
                  <c:v>41609</c:v>
                </c:pt>
                <c:pt idx="13">
                  <c:v>41640</c:v>
                </c:pt>
                <c:pt idx="14">
                  <c:v>41671</c:v>
                </c:pt>
                <c:pt idx="15">
                  <c:v>41699</c:v>
                </c:pt>
                <c:pt idx="16">
                  <c:v>41730</c:v>
                </c:pt>
                <c:pt idx="17">
                  <c:v>41760</c:v>
                </c:pt>
                <c:pt idx="18">
                  <c:v>41791</c:v>
                </c:pt>
                <c:pt idx="19">
                  <c:v>41821</c:v>
                </c:pt>
                <c:pt idx="20">
                  <c:v>41852</c:v>
                </c:pt>
                <c:pt idx="21">
                  <c:v>41883</c:v>
                </c:pt>
                <c:pt idx="22">
                  <c:v>41913</c:v>
                </c:pt>
                <c:pt idx="23">
                  <c:v>41944</c:v>
                </c:pt>
                <c:pt idx="24">
                  <c:v>41974</c:v>
                </c:pt>
                <c:pt idx="25">
                  <c:v>42005</c:v>
                </c:pt>
                <c:pt idx="26">
                  <c:v>42036</c:v>
                </c:pt>
                <c:pt idx="27">
                  <c:v>42064</c:v>
                </c:pt>
                <c:pt idx="28">
                  <c:v>42095</c:v>
                </c:pt>
                <c:pt idx="29">
                  <c:v>42125</c:v>
                </c:pt>
                <c:pt idx="30">
                  <c:v>42156</c:v>
                </c:pt>
                <c:pt idx="31">
                  <c:v>42186</c:v>
                </c:pt>
                <c:pt idx="32">
                  <c:v>42217</c:v>
                </c:pt>
                <c:pt idx="33">
                  <c:v>42248</c:v>
                </c:pt>
                <c:pt idx="34">
                  <c:v>42278</c:v>
                </c:pt>
                <c:pt idx="35">
                  <c:v>42309</c:v>
                </c:pt>
                <c:pt idx="36">
                  <c:v>42339</c:v>
                </c:pt>
                <c:pt idx="37">
                  <c:v>42370</c:v>
                </c:pt>
                <c:pt idx="38">
                  <c:v>42401</c:v>
                </c:pt>
                <c:pt idx="39">
                  <c:v>42430</c:v>
                </c:pt>
                <c:pt idx="40">
                  <c:v>42461</c:v>
                </c:pt>
                <c:pt idx="41">
                  <c:v>42491</c:v>
                </c:pt>
                <c:pt idx="42">
                  <c:v>42522</c:v>
                </c:pt>
                <c:pt idx="43">
                  <c:v>42552</c:v>
                </c:pt>
                <c:pt idx="44">
                  <c:v>42583</c:v>
                </c:pt>
                <c:pt idx="45">
                  <c:v>42614</c:v>
                </c:pt>
                <c:pt idx="46">
                  <c:v>42644</c:v>
                </c:pt>
                <c:pt idx="47">
                  <c:v>42675</c:v>
                </c:pt>
                <c:pt idx="48">
                  <c:v>42705</c:v>
                </c:pt>
                <c:pt idx="49">
                  <c:v>42736</c:v>
                </c:pt>
                <c:pt idx="50">
                  <c:v>42767</c:v>
                </c:pt>
                <c:pt idx="51">
                  <c:v>42795</c:v>
                </c:pt>
                <c:pt idx="52">
                  <c:v>42826</c:v>
                </c:pt>
                <c:pt idx="53">
                  <c:v>42856</c:v>
                </c:pt>
                <c:pt idx="54">
                  <c:v>42887</c:v>
                </c:pt>
                <c:pt idx="55">
                  <c:v>42917</c:v>
                </c:pt>
                <c:pt idx="56">
                  <c:v>42948</c:v>
                </c:pt>
                <c:pt idx="57">
                  <c:v>42979</c:v>
                </c:pt>
              </c:numCache>
            </c:numRef>
          </c:cat>
          <c:val>
            <c:numRef>
              <c:f>'MSCI - Aug 13-'!$AJ$69:$AJ$126</c:f>
              <c:numCache>
                <c:formatCode>0.00</c:formatCode>
                <c:ptCount val="58"/>
                <c:pt idx="0">
                  <c:v>100</c:v>
                </c:pt>
                <c:pt idx="1">
                  <c:v>106.5</c:v>
                </c:pt>
                <c:pt idx="2">
                  <c:v>108.45959999999999</c:v>
                </c:pt>
                <c:pt idx="3">
                  <c:v>109.71773135999999</c:v>
                </c:pt>
                <c:pt idx="4">
                  <c:v>110.34312242875198</c:v>
                </c:pt>
                <c:pt idx="5">
                  <c:v>113.41066123227128</c:v>
                </c:pt>
                <c:pt idx="6">
                  <c:v>107.46794258370026</c:v>
                </c:pt>
                <c:pt idx="7">
                  <c:v>114.5930671769996</c:v>
                </c:pt>
                <c:pt idx="8">
                  <c:v>111.8313742580339</c:v>
                </c:pt>
                <c:pt idx="9">
                  <c:v>112.7819409392272</c:v>
                </c:pt>
                <c:pt idx="10">
                  <c:v>117.66539898189573</c:v>
                </c:pt>
                <c:pt idx="11">
                  <c:v>116.5711107713641</c:v>
                </c:pt>
                <c:pt idx="12">
                  <c:v>118.44790565478307</c:v>
                </c:pt>
                <c:pt idx="13">
                  <c:v>114.24300500403827</c:v>
                </c:pt>
                <c:pt idx="14">
                  <c:v>119.89803375173815</c:v>
                </c:pt>
                <c:pt idx="15">
                  <c:v>116.69675625056675</c:v>
                </c:pt>
                <c:pt idx="16">
                  <c:v>120.44272212620994</c:v>
                </c:pt>
                <c:pt idx="17">
                  <c:v>122.22527441367785</c:v>
                </c:pt>
                <c:pt idx="18">
                  <c:v>120.66079090118278</c:v>
                </c:pt>
                <c:pt idx="19">
                  <c:v>120.66079090118278</c:v>
                </c:pt>
                <c:pt idx="20">
                  <c:v>123.12227103556691</c:v>
                </c:pt>
                <c:pt idx="21">
                  <c:v>119.56403740263903</c:v>
                </c:pt>
                <c:pt idx="22">
                  <c:v>118.32057141365158</c:v>
                </c:pt>
                <c:pt idx="23">
                  <c:v>121.82286032749566</c:v>
                </c:pt>
                <c:pt idx="24">
                  <c:v>118.98438768186502</c:v>
                </c:pt>
                <c:pt idx="25">
                  <c:v>122.28025522065268</c:v>
                </c:pt>
                <c:pt idx="26">
                  <c:v>126.29104759189008</c:v>
                </c:pt>
                <c:pt idx="27">
                  <c:v>123.77785574481146</c:v>
                </c:pt>
                <c:pt idx="28">
                  <c:v>127.85014719881576</c:v>
                </c:pt>
                <c:pt idx="29">
                  <c:v>128.60446306728878</c:v>
                </c:pt>
                <c:pt idx="30">
                  <c:v>120.33519609206211</c:v>
                </c:pt>
                <c:pt idx="31">
                  <c:v>123.37967655319127</c:v>
                </c:pt>
                <c:pt idx="32">
                  <c:v>115.87819221875725</c:v>
                </c:pt>
                <c:pt idx="33">
                  <c:v>112.41343427141641</c:v>
                </c:pt>
                <c:pt idx="34">
                  <c:v>118.29265688381149</c:v>
                </c:pt>
                <c:pt idx="35">
                  <c:v>118.6002177917094</c:v>
                </c:pt>
                <c:pt idx="36">
                  <c:v>116.38239371900443</c:v>
                </c:pt>
                <c:pt idx="37">
                  <c:v>113.63576922723593</c:v>
                </c:pt>
                <c:pt idx="38">
                  <c:v>114.65849115028105</c:v>
                </c:pt>
                <c:pt idx="39">
                  <c:v>116.56182210337572</c:v>
                </c:pt>
                <c:pt idx="40">
                  <c:v>118.32190561713669</c:v>
                </c:pt>
                <c:pt idx="41">
                  <c:v>118.51122066612412</c:v>
                </c:pt>
                <c:pt idx="42">
                  <c:v>124.40122833323049</c:v>
                </c:pt>
                <c:pt idx="43">
                  <c:v>128.71795095639359</c:v>
                </c:pt>
                <c:pt idx="44">
                  <c:v>130.70020740112204</c:v>
                </c:pt>
                <c:pt idx="45">
                  <c:v>133.1181612380428</c:v>
                </c:pt>
                <c:pt idx="46">
                  <c:v>134.3428483214328</c:v>
                </c:pt>
                <c:pt idx="47">
                  <c:v>131.72316277916485</c:v>
                </c:pt>
                <c:pt idx="48">
                  <c:v>138.70449040646059</c:v>
                </c:pt>
                <c:pt idx="49">
                  <c:v>137.983227056347</c:v>
                </c:pt>
                <c:pt idx="50">
                  <c:v>142.28830374050503</c:v>
                </c:pt>
                <c:pt idx="51">
                  <c:v>143.95307689426895</c:v>
                </c:pt>
                <c:pt idx="52">
                  <c:v>142.02410566388573</c:v>
                </c:pt>
                <c:pt idx="53">
                  <c:v>148.9122747885842</c:v>
                </c:pt>
                <c:pt idx="54">
                  <c:v>145.12990300895416</c:v>
                </c:pt>
                <c:pt idx="55">
                  <c:v>146.68279297114998</c:v>
                </c:pt>
                <c:pt idx="56">
                  <c:v>148.91237142431146</c:v>
                </c:pt>
                <c:pt idx="57">
                  <c:v>147.76574616434425</c:v>
                </c:pt>
              </c:numCache>
            </c:numRef>
          </c:val>
          <c:smooth val="0"/>
        </c:ser>
        <c:ser>
          <c:idx val="6"/>
          <c:order val="6"/>
          <c:tx>
            <c:strRef>
              <c:f>'MSCI - Aug 13-'!$AK$68</c:f>
              <c:strCache>
                <c:ptCount val="1"/>
                <c:pt idx="0">
                  <c:v>AFI Balanced Index </c:v>
                </c:pt>
              </c:strCache>
            </c:strRef>
          </c:tx>
          <c:spPr>
            <a:ln>
              <a:solidFill>
                <a:schemeClr val="bg1">
                  <a:lumMod val="50000"/>
                </a:schemeClr>
              </a:solidFill>
            </a:ln>
          </c:spPr>
          <c:marker>
            <c:symbol val="none"/>
          </c:marker>
          <c:cat>
            <c:numRef>
              <c:f>'MSCI - Aug 13-'!$AD$69:$AD$126</c:f>
              <c:numCache>
                <c:formatCode>mmm\-yy</c:formatCode>
                <c:ptCount val="58"/>
                <c:pt idx="0">
                  <c:v>41244</c:v>
                </c:pt>
                <c:pt idx="1">
                  <c:v>41275</c:v>
                </c:pt>
                <c:pt idx="2">
                  <c:v>41306</c:v>
                </c:pt>
                <c:pt idx="3">
                  <c:v>41334</c:v>
                </c:pt>
                <c:pt idx="4">
                  <c:v>41365</c:v>
                </c:pt>
                <c:pt idx="5">
                  <c:v>41395</c:v>
                </c:pt>
                <c:pt idx="6">
                  <c:v>41426</c:v>
                </c:pt>
                <c:pt idx="7">
                  <c:v>41456</c:v>
                </c:pt>
                <c:pt idx="8">
                  <c:v>41487</c:v>
                </c:pt>
                <c:pt idx="9">
                  <c:v>41518</c:v>
                </c:pt>
                <c:pt idx="10">
                  <c:v>41548</c:v>
                </c:pt>
                <c:pt idx="11">
                  <c:v>41579</c:v>
                </c:pt>
                <c:pt idx="12">
                  <c:v>41609</c:v>
                </c:pt>
                <c:pt idx="13">
                  <c:v>41640</c:v>
                </c:pt>
                <c:pt idx="14">
                  <c:v>41671</c:v>
                </c:pt>
                <c:pt idx="15">
                  <c:v>41699</c:v>
                </c:pt>
                <c:pt idx="16">
                  <c:v>41730</c:v>
                </c:pt>
                <c:pt idx="17">
                  <c:v>41760</c:v>
                </c:pt>
                <c:pt idx="18">
                  <c:v>41791</c:v>
                </c:pt>
                <c:pt idx="19">
                  <c:v>41821</c:v>
                </c:pt>
                <c:pt idx="20">
                  <c:v>41852</c:v>
                </c:pt>
                <c:pt idx="21">
                  <c:v>41883</c:v>
                </c:pt>
                <c:pt idx="22">
                  <c:v>41913</c:v>
                </c:pt>
                <c:pt idx="23">
                  <c:v>41944</c:v>
                </c:pt>
                <c:pt idx="24">
                  <c:v>41974</c:v>
                </c:pt>
                <c:pt idx="25">
                  <c:v>42005</c:v>
                </c:pt>
                <c:pt idx="26">
                  <c:v>42036</c:v>
                </c:pt>
                <c:pt idx="27">
                  <c:v>42064</c:v>
                </c:pt>
                <c:pt idx="28">
                  <c:v>42095</c:v>
                </c:pt>
                <c:pt idx="29">
                  <c:v>42125</c:v>
                </c:pt>
                <c:pt idx="30">
                  <c:v>42156</c:v>
                </c:pt>
                <c:pt idx="31">
                  <c:v>42186</c:v>
                </c:pt>
                <c:pt idx="32">
                  <c:v>42217</c:v>
                </c:pt>
                <c:pt idx="33">
                  <c:v>42248</c:v>
                </c:pt>
                <c:pt idx="34">
                  <c:v>42278</c:v>
                </c:pt>
                <c:pt idx="35">
                  <c:v>42309</c:v>
                </c:pt>
                <c:pt idx="36">
                  <c:v>42339</c:v>
                </c:pt>
                <c:pt idx="37">
                  <c:v>42370</c:v>
                </c:pt>
                <c:pt idx="38">
                  <c:v>42401</c:v>
                </c:pt>
                <c:pt idx="39">
                  <c:v>42430</c:v>
                </c:pt>
                <c:pt idx="40">
                  <c:v>42461</c:v>
                </c:pt>
                <c:pt idx="41">
                  <c:v>42491</c:v>
                </c:pt>
                <c:pt idx="42">
                  <c:v>42522</c:v>
                </c:pt>
                <c:pt idx="43">
                  <c:v>42552</c:v>
                </c:pt>
                <c:pt idx="44">
                  <c:v>42583</c:v>
                </c:pt>
                <c:pt idx="45">
                  <c:v>42614</c:v>
                </c:pt>
                <c:pt idx="46">
                  <c:v>42644</c:v>
                </c:pt>
                <c:pt idx="47">
                  <c:v>42675</c:v>
                </c:pt>
                <c:pt idx="48">
                  <c:v>42705</c:v>
                </c:pt>
                <c:pt idx="49">
                  <c:v>42736</c:v>
                </c:pt>
                <c:pt idx="50">
                  <c:v>42767</c:v>
                </c:pt>
                <c:pt idx="51">
                  <c:v>42795</c:v>
                </c:pt>
                <c:pt idx="52">
                  <c:v>42826</c:v>
                </c:pt>
                <c:pt idx="53">
                  <c:v>42856</c:v>
                </c:pt>
                <c:pt idx="54">
                  <c:v>42887</c:v>
                </c:pt>
                <c:pt idx="55">
                  <c:v>42917</c:v>
                </c:pt>
                <c:pt idx="56">
                  <c:v>42948</c:v>
                </c:pt>
                <c:pt idx="57">
                  <c:v>42979</c:v>
                </c:pt>
              </c:numCache>
            </c:numRef>
          </c:cat>
          <c:val>
            <c:numRef>
              <c:f>'MSCI - Aug 13-'!$AK$69:$AK$126</c:f>
              <c:numCache>
                <c:formatCode>0.00</c:formatCode>
                <c:ptCount val="58"/>
                <c:pt idx="0">
                  <c:v>100</c:v>
                </c:pt>
                <c:pt idx="1">
                  <c:v>104.01</c:v>
                </c:pt>
                <c:pt idx="2">
                  <c:v>106.53744300000001</c:v>
                </c:pt>
                <c:pt idx="3">
                  <c:v>108.14615838930001</c:v>
                </c:pt>
                <c:pt idx="4">
                  <c:v>108.58955763869615</c:v>
                </c:pt>
                <c:pt idx="5">
                  <c:v>110.17496518022111</c:v>
                </c:pt>
                <c:pt idx="6">
                  <c:v>106.69343628052611</c:v>
                </c:pt>
                <c:pt idx="7">
                  <c:v>109.77687658903332</c:v>
                </c:pt>
                <c:pt idx="8">
                  <c:v>107.68013824618278</c:v>
                </c:pt>
                <c:pt idx="9">
                  <c:v>108.30468304801065</c:v>
                </c:pt>
                <c:pt idx="10">
                  <c:v>111.84624618368059</c:v>
                </c:pt>
                <c:pt idx="11">
                  <c:v>111.21990720505198</c:v>
                </c:pt>
                <c:pt idx="12">
                  <c:v>112.08742248125138</c:v>
                </c:pt>
                <c:pt idx="13">
                  <c:v>110.40611114403261</c:v>
                </c:pt>
                <c:pt idx="14">
                  <c:v>113.46436042272231</c:v>
                </c:pt>
                <c:pt idx="15">
                  <c:v>113.21473882979232</c:v>
                </c:pt>
                <c:pt idx="16">
                  <c:v>113.05623819543061</c:v>
                </c:pt>
                <c:pt idx="17">
                  <c:v>115.09125048294835</c:v>
                </c:pt>
                <c:pt idx="18">
                  <c:v>114.3086299796643</c:v>
                </c:pt>
                <c:pt idx="19">
                  <c:v>114.28576825366837</c:v>
                </c:pt>
                <c:pt idx="20">
                  <c:v>116.30862635175829</c:v>
                </c:pt>
                <c:pt idx="21">
                  <c:v>115.25021785195729</c:v>
                </c:pt>
                <c:pt idx="22">
                  <c:v>115.78036885407629</c:v>
                </c:pt>
                <c:pt idx="23">
                  <c:v>118.65172200165738</c:v>
                </c:pt>
                <c:pt idx="24">
                  <c:v>118.27203649125207</c:v>
                </c:pt>
                <c:pt idx="25">
                  <c:v>121.34710944002462</c:v>
                </c:pt>
                <c:pt idx="26">
                  <c:v>123.20372021445701</c:v>
                </c:pt>
                <c:pt idx="27">
                  <c:v>124.91625192543796</c:v>
                </c:pt>
                <c:pt idx="28">
                  <c:v>124.79133567351252</c:v>
                </c:pt>
                <c:pt idx="29">
                  <c:v>126.46353957153759</c:v>
                </c:pt>
                <c:pt idx="30">
                  <c:v>122.18907193401962</c:v>
                </c:pt>
                <c:pt idx="31">
                  <c:v>123.58202735406745</c:v>
                </c:pt>
                <c:pt idx="32">
                  <c:v>120.14644699362438</c:v>
                </c:pt>
                <c:pt idx="33">
                  <c:v>118.46439673571363</c:v>
                </c:pt>
                <c:pt idx="34">
                  <c:v>122.50403266440146</c:v>
                </c:pt>
                <c:pt idx="35">
                  <c:v>123.81482581391056</c:v>
                </c:pt>
                <c:pt idx="36">
                  <c:v>124.07483694811977</c:v>
                </c:pt>
                <c:pt idx="37">
                  <c:v>119.85629249188369</c:v>
                </c:pt>
                <c:pt idx="38">
                  <c:v>121.27059674328792</c:v>
                </c:pt>
                <c:pt idx="39">
                  <c:v>123.52622984271308</c:v>
                </c:pt>
                <c:pt idx="40">
                  <c:v>123.88445590925694</c:v>
                </c:pt>
                <c:pt idx="41">
                  <c:v>123.66146388862028</c:v>
                </c:pt>
                <c:pt idx="42">
                  <c:v>124.26740506167451</c:v>
                </c:pt>
                <c:pt idx="43">
                  <c:v>130.71688338437542</c:v>
                </c:pt>
                <c:pt idx="44">
                  <c:v>132.59920650511043</c:v>
                </c:pt>
                <c:pt idx="45">
                  <c:v>133.27546245828648</c:v>
                </c:pt>
                <c:pt idx="46">
                  <c:v>135.68774832878148</c:v>
                </c:pt>
                <c:pt idx="47">
                  <c:v>132.52622379272088</c:v>
                </c:pt>
                <c:pt idx="48">
                  <c:v>136.05142134560725</c:v>
                </c:pt>
                <c:pt idx="49">
                  <c:v>136.90854530008457</c:v>
                </c:pt>
                <c:pt idx="50">
                  <c:v>140.26280465993665</c:v>
                </c:pt>
                <c:pt idx="51">
                  <c:v>141.90387947445791</c:v>
                </c:pt>
                <c:pt idx="52">
                  <c:v>141.96064102624769</c:v>
                </c:pt>
                <c:pt idx="53">
                  <c:v>145.73679407754588</c:v>
                </c:pt>
                <c:pt idx="54">
                  <c:v>144.52717868670226</c:v>
                </c:pt>
                <c:pt idx="55">
                  <c:v>145.98690319143796</c:v>
                </c:pt>
                <c:pt idx="56">
                  <c:v>148.08911459739465</c:v>
                </c:pt>
                <c:pt idx="57">
                  <c:v>146.65265018579993</c:v>
                </c:pt>
              </c:numCache>
            </c:numRef>
          </c:val>
          <c:smooth val="0"/>
        </c:ser>
        <c:dLbls>
          <c:showLegendKey val="0"/>
          <c:showVal val="0"/>
          <c:showCatName val="0"/>
          <c:showSerName val="0"/>
          <c:showPercent val="0"/>
          <c:showBubbleSize val="0"/>
        </c:dLbls>
        <c:marker val="1"/>
        <c:smooth val="0"/>
        <c:axId val="149015552"/>
        <c:axId val="149025536"/>
      </c:lineChart>
      <c:dateAx>
        <c:axId val="149015552"/>
        <c:scaling>
          <c:orientation val="minMax"/>
          <c:min val="41275"/>
        </c:scaling>
        <c:delete val="0"/>
        <c:axPos val="b"/>
        <c:numFmt formatCode="mmm\-yy" sourceLinked="1"/>
        <c:majorTickMark val="out"/>
        <c:minorTickMark val="none"/>
        <c:tickLblPos val="nextTo"/>
        <c:txPr>
          <a:bodyPr rot="-3360000" vert="horz"/>
          <a:lstStyle/>
          <a:p>
            <a:pPr>
              <a:defRPr sz="800" baseline="0"/>
            </a:pPr>
            <a:endParaRPr lang="en-US"/>
          </a:p>
        </c:txPr>
        <c:crossAx val="149025536"/>
        <c:crosses val="autoZero"/>
        <c:auto val="1"/>
        <c:lblOffset val="100"/>
        <c:baseTimeUnit val="months"/>
        <c:majorUnit val="6"/>
        <c:majorTimeUnit val="months"/>
      </c:dateAx>
      <c:valAx>
        <c:axId val="149025536"/>
        <c:scaling>
          <c:orientation val="minMax"/>
          <c:min val="100"/>
        </c:scaling>
        <c:delete val="0"/>
        <c:axPos val="l"/>
        <c:majorGridlines/>
        <c:numFmt formatCode="General" sourceLinked="1"/>
        <c:majorTickMark val="out"/>
        <c:minorTickMark val="none"/>
        <c:tickLblPos val="nextTo"/>
        <c:txPr>
          <a:bodyPr/>
          <a:lstStyle/>
          <a:p>
            <a:pPr>
              <a:defRPr sz="800"/>
            </a:pPr>
            <a:endParaRPr lang="en-US"/>
          </a:p>
        </c:txPr>
        <c:crossAx val="149015552"/>
        <c:crossesAt val="41274"/>
        <c:crossBetween val="between"/>
      </c:valAx>
    </c:plotArea>
    <c:legend>
      <c:legendPos val="r"/>
      <c:layout>
        <c:manualLayout>
          <c:xMode val="edge"/>
          <c:yMode val="edge"/>
          <c:x val="0.78793974016545165"/>
          <c:y val="6.8998056780363113E-4"/>
          <c:w val="0.19396916596646216"/>
          <c:h val="0.9987838232513464"/>
        </c:manualLayout>
      </c:layout>
      <c:overlay val="0"/>
    </c:legend>
    <c:plotVisOnly val="1"/>
    <c:dispBlanksAs val="gap"/>
    <c:showDLblsOverMax val="0"/>
  </c:chart>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700"/>
            </a:pPr>
            <a:r>
              <a:rPr lang="en-GB" sz="700" dirty="0"/>
              <a:t>Maximum</a:t>
            </a:r>
            <a:r>
              <a:rPr lang="en-GB" sz="700" baseline="0" dirty="0"/>
              <a:t> Monthly Peak to Trough Fall of our Balanced Model, MSCI UK and AFI Balanced</a:t>
            </a:r>
          </a:p>
        </c:rich>
      </c:tx>
      <c:layout>
        <c:manualLayout>
          <c:xMode val="edge"/>
          <c:yMode val="edge"/>
          <c:x val="0.21283827241100406"/>
          <c:y val="0.78591958309713483"/>
        </c:manualLayout>
      </c:layout>
      <c:overlay val="1"/>
    </c:title>
    <c:autoTitleDeleted val="0"/>
    <c:plotArea>
      <c:layout>
        <c:manualLayout>
          <c:layoutTarget val="inner"/>
          <c:xMode val="edge"/>
          <c:yMode val="edge"/>
          <c:x val="4.1250927284279579E-2"/>
          <c:y val="9.9385508889816843E-2"/>
          <c:w val="0.92202753929660775"/>
          <c:h val="0.81299675153540363"/>
        </c:manualLayout>
      </c:layout>
      <c:barChart>
        <c:barDir val="col"/>
        <c:grouping val="clustered"/>
        <c:varyColors val="0"/>
        <c:ser>
          <c:idx val="0"/>
          <c:order val="0"/>
          <c:tx>
            <c:strRef>
              <c:f>Calculations!$B$2</c:f>
              <c:strCache>
                <c:ptCount val="1"/>
                <c:pt idx="0">
                  <c:v>Min of Balanced</c:v>
                </c:pt>
              </c:strCache>
            </c:strRef>
          </c:tx>
          <c:spPr>
            <a:solidFill>
              <a:srgbClr val="F2F808"/>
            </a:solidFill>
          </c:spPr>
          <c:invertIfNegative val="0"/>
          <c:cat>
            <c:numRef>
              <c:f>Calculations!$A$3:$A$12</c:f>
              <c:numCache>
                <c:formatCode>0</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Calculations!$B$3:$B$12</c:f>
              <c:numCache>
                <c:formatCode>General</c:formatCode>
                <c:ptCount val="10"/>
                <c:pt idx="0">
                  <c:v>-8.0399999999999991</c:v>
                </c:pt>
                <c:pt idx="1">
                  <c:v>-4.5</c:v>
                </c:pt>
                <c:pt idx="2">
                  <c:v>-3.1</c:v>
                </c:pt>
                <c:pt idx="3">
                  <c:v>-3.714</c:v>
                </c:pt>
                <c:pt idx="4">
                  <c:v>-2.4620000000000002</c:v>
                </c:pt>
                <c:pt idx="5">
                  <c:v>-2.5099999999999998</c:v>
                </c:pt>
                <c:pt idx="6">
                  <c:v>-1.65</c:v>
                </c:pt>
                <c:pt idx="7">
                  <c:v>-2.88</c:v>
                </c:pt>
                <c:pt idx="8">
                  <c:v>-2.33</c:v>
                </c:pt>
                <c:pt idx="9">
                  <c:v>-0.78</c:v>
                </c:pt>
              </c:numCache>
            </c:numRef>
          </c:val>
        </c:ser>
        <c:ser>
          <c:idx val="1"/>
          <c:order val="1"/>
          <c:tx>
            <c:strRef>
              <c:f>Calculations!$C$2</c:f>
              <c:strCache>
                <c:ptCount val="1"/>
                <c:pt idx="0">
                  <c:v>Min of MSCI</c:v>
                </c:pt>
              </c:strCache>
            </c:strRef>
          </c:tx>
          <c:spPr>
            <a:solidFill>
              <a:srgbClr val="FF0000"/>
            </a:solidFill>
          </c:spPr>
          <c:invertIfNegative val="0"/>
          <c:cat>
            <c:numRef>
              <c:f>Calculations!$A$3:$A$12</c:f>
              <c:numCache>
                <c:formatCode>0</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Calculations!$C$3:$C$12</c:f>
              <c:numCache>
                <c:formatCode>General</c:formatCode>
                <c:ptCount val="10"/>
                <c:pt idx="0">
                  <c:v>-12.87</c:v>
                </c:pt>
                <c:pt idx="1">
                  <c:v>-7.13</c:v>
                </c:pt>
                <c:pt idx="2">
                  <c:v>-6.12</c:v>
                </c:pt>
                <c:pt idx="3">
                  <c:v>-6.56</c:v>
                </c:pt>
                <c:pt idx="4">
                  <c:v>-6.6</c:v>
                </c:pt>
                <c:pt idx="5">
                  <c:v>-5.24</c:v>
                </c:pt>
                <c:pt idx="6">
                  <c:v>-3.55</c:v>
                </c:pt>
                <c:pt idx="7">
                  <c:v>-6.43</c:v>
                </c:pt>
                <c:pt idx="8">
                  <c:v>-2.36</c:v>
                </c:pt>
                <c:pt idx="9">
                  <c:v>-2.54</c:v>
                </c:pt>
              </c:numCache>
            </c:numRef>
          </c:val>
        </c:ser>
        <c:ser>
          <c:idx val="2"/>
          <c:order val="2"/>
          <c:tx>
            <c:strRef>
              <c:f>Calculations!$D$2</c:f>
              <c:strCache>
                <c:ptCount val="1"/>
                <c:pt idx="0">
                  <c:v>Min of AFI</c:v>
                </c:pt>
              </c:strCache>
            </c:strRef>
          </c:tx>
          <c:spPr>
            <a:solidFill>
              <a:schemeClr val="bg1">
                <a:lumMod val="50000"/>
              </a:schemeClr>
            </a:solidFill>
          </c:spPr>
          <c:invertIfNegative val="0"/>
          <c:cat>
            <c:numRef>
              <c:f>Calculations!$A$3:$A$12</c:f>
              <c:numCache>
                <c:formatCode>0</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Calculations!$D$3:$D$12</c:f>
              <c:numCache>
                <c:formatCode>General</c:formatCode>
                <c:ptCount val="10"/>
                <c:pt idx="0">
                  <c:v>-11.09</c:v>
                </c:pt>
                <c:pt idx="1">
                  <c:v>-5.23</c:v>
                </c:pt>
                <c:pt idx="2">
                  <c:v>-3.32</c:v>
                </c:pt>
                <c:pt idx="3">
                  <c:v>-5.33</c:v>
                </c:pt>
                <c:pt idx="4">
                  <c:v>-3.13</c:v>
                </c:pt>
                <c:pt idx="5">
                  <c:v>-3.16</c:v>
                </c:pt>
                <c:pt idx="6">
                  <c:v>-1.5</c:v>
                </c:pt>
                <c:pt idx="7">
                  <c:v>-3.38</c:v>
                </c:pt>
                <c:pt idx="8">
                  <c:v>-3.4</c:v>
                </c:pt>
                <c:pt idx="9">
                  <c:v>-0.97</c:v>
                </c:pt>
              </c:numCache>
            </c:numRef>
          </c:val>
        </c:ser>
        <c:dLbls>
          <c:showLegendKey val="0"/>
          <c:showVal val="0"/>
          <c:showCatName val="0"/>
          <c:showSerName val="0"/>
          <c:showPercent val="0"/>
          <c:showBubbleSize val="0"/>
        </c:dLbls>
        <c:gapWidth val="150"/>
        <c:axId val="149056128"/>
        <c:axId val="149066112"/>
      </c:barChart>
      <c:catAx>
        <c:axId val="149056128"/>
        <c:scaling>
          <c:orientation val="minMax"/>
        </c:scaling>
        <c:delete val="0"/>
        <c:axPos val="b"/>
        <c:numFmt formatCode="0" sourceLinked="1"/>
        <c:majorTickMark val="in"/>
        <c:minorTickMark val="none"/>
        <c:tickLblPos val="high"/>
        <c:txPr>
          <a:bodyPr/>
          <a:lstStyle/>
          <a:p>
            <a:pPr>
              <a:defRPr sz="800">
                <a:solidFill>
                  <a:sysClr val="windowText" lastClr="000000"/>
                </a:solidFill>
              </a:defRPr>
            </a:pPr>
            <a:endParaRPr lang="en-US"/>
          </a:p>
        </c:txPr>
        <c:crossAx val="149066112"/>
        <c:crosses val="autoZero"/>
        <c:auto val="1"/>
        <c:lblAlgn val="ctr"/>
        <c:lblOffset val="100"/>
        <c:noMultiLvlLbl val="0"/>
      </c:catAx>
      <c:valAx>
        <c:axId val="149066112"/>
        <c:scaling>
          <c:orientation val="minMax"/>
        </c:scaling>
        <c:delete val="0"/>
        <c:axPos val="l"/>
        <c:majorGridlines/>
        <c:numFmt formatCode="0%" sourceLinked="0"/>
        <c:majorTickMark val="out"/>
        <c:minorTickMark val="none"/>
        <c:tickLblPos val="nextTo"/>
        <c:txPr>
          <a:bodyPr/>
          <a:lstStyle/>
          <a:p>
            <a:pPr>
              <a:defRPr sz="800">
                <a:solidFill>
                  <a:sysClr val="windowText" lastClr="000000"/>
                </a:solidFill>
              </a:defRPr>
            </a:pPr>
            <a:endParaRPr lang="en-US"/>
          </a:p>
        </c:txPr>
        <c:crossAx val="149056128"/>
        <c:crosses val="autoZero"/>
        <c:crossBetween val="between"/>
        <c:dispUnits>
          <c:builtInUnit val="hundreds"/>
          <c:dispUnitsLbl>
            <c:layout/>
          </c:dispUnitsLbl>
        </c:dispUnits>
      </c:valAx>
    </c:plotArea>
    <c:plotVisOnly val="1"/>
    <c:dispBlanksAs val="gap"/>
    <c:showDLblsOverMax val="0"/>
  </c:chart>
  <c:txPr>
    <a:bodyPr/>
    <a:lstStyle/>
    <a:p>
      <a:pPr>
        <a:defRPr sz="1000">
          <a:solidFill>
            <a:schemeClr val="tx2"/>
          </a:solidFill>
        </a:defRPr>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0.2846</cdr:x>
      <cdr:y>0.11834</cdr:y>
    </cdr:from>
    <cdr:to>
      <cdr:x>0.54899</cdr:x>
      <cdr:y>0.36801</cdr:y>
    </cdr:to>
    <cdr:sp macro="" textlink="">
      <cdr:nvSpPr>
        <cdr:cNvPr id="2" name="TextBox 1"/>
        <cdr:cNvSpPr txBox="1"/>
      </cdr:nvSpPr>
      <cdr:spPr>
        <a:xfrm xmlns:a="http://schemas.openxmlformats.org/drawingml/2006/main">
          <a:off x="1743076" y="433389"/>
          <a:ext cx="161925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GB" sz="1100"/>
        </a:p>
      </cdr:txBody>
    </cdr:sp>
  </cdr:relSizeAnchor>
</c:userShapes>
</file>

<file path=ppt/drawings/drawing2.xml><?xml version="1.0" encoding="utf-8"?>
<c:userShapes xmlns:c="http://schemas.openxmlformats.org/drawingml/2006/chart">
  <cdr:relSizeAnchor xmlns:cdr="http://schemas.openxmlformats.org/drawingml/2006/chartDrawing">
    <cdr:from>
      <cdr:x>0.2846</cdr:x>
      <cdr:y>0.11834</cdr:y>
    </cdr:from>
    <cdr:to>
      <cdr:x>0.54899</cdr:x>
      <cdr:y>0.36801</cdr:y>
    </cdr:to>
    <cdr:sp macro="" textlink="">
      <cdr:nvSpPr>
        <cdr:cNvPr id="2" name="TextBox 1"/>
        <cdr:cNvSpPr txBox="1"/>
      </cdr:nvSpPr>
      <cdr:spPr>
        <a:xfrm xmlns:a="http://schemas.openxmlformats.org/drawingml/2006/main">
          <a:off x="1743076" y="433389"/>
          <a:ext cx="161925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GB" sz="1100"/>
        </a:p>
      </cdr:txBody>
    </cdr:sp>
  </cdr:relSizeAnchor>
</c:userShapes>
</file>

<file path=ppt/drawings/drawing3.xml><?xml version="1.0" encoding="utf-8"?>
<c:userShapes xmlns:c="http://schemas.openxmlformats.org/drawingml/2006/chart">
  <cdr:relSizeAnchor xmlns:cdr="http://schemas.openxmlformats.org/drawingml/2006/chartDrawing">
    <cdr:from>
      <cdr:x>0.47655</cdr:x>
      <cdr:y>0.76326</cdr:y>
    </cdr:from>
    <cdr:to>
      <cdr:x>0.59823</cdr:x>
      <cdr:y>1</cdr:y>
    </cdr:to>
    <cdr:sp macro="" textlink="">
      <cdr:nvSpPr>
        <cdr:cNvPr id="2" name="TextBox 1"/>
        <cdr:cNvSpPr txBox="1"/>
      </cdr:nvSpPr>
      <cdr:spPr>
        <a:xfrm xmlns:a="http://schemas.openxmlformats.org/drawingml/2006/main">
          <a:off x="3581401" y="3033713"/>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GB" sz="1100"/>
        </a:p>
      </cdr:txBody>
    </cdr:sp>
  </cdr:relSizeAnchor>
  <cdr:relSizeAnchor xmlns:cdr="http://schemas.openxmlformats.org/drawingml/2006/chartDrawing">
    <cdr:from>
      <cdr:x>0.2632</cdr:x>
      <cdr:y>0.71429</cdr:y>
    </cdr:from>
    <cdr:to>
      <cdr:x>0.9286</cdr:x>
      <cdr:y>0.78334</cdr:y>
    </cdr:to>
    <cdr:sp macro="" textlink="">
      <cdr:nvSpPr>
        <cdr:cNvPr id="4" name="TextBox 3"/>
        <cdr:cNvSpPr txBox="1"/>
      </cdr:nvSpPr>
      <cdr:spPr>
        <a:xfrm xmlns:a="http://schemas.openxmlformats.org/drawingml/2006/main">
          <a:off x="1080343" y="1440160"/>
          <a:ext cx="2731254" cy="13922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GB" sz="1100"/>
        </a:p>
      </cdr:txBody>
    </cdr:sp>
  </cdr:relSizeAnchor>
  <cdr:relSizeAnchor xmlns:cdr="http://schemas.openxmlformats.org/drawingml/2006/chartDrawing">
    <cdr:from>
      <cdr:x>0.386</cdr:x>
      <cdr:y>0.75</cdr:y>
    </cdr:from>
    <cdr:to>
      <cdr:x>0.50767</cdr:x>
      <cdr:y>0.98674</cdr:y>
    </cdr:to>
    <cdr:sp macro="" textlink="">
      <cdr:nvSpPr>
        <cdr:cNvPr id="5" name="TextBox 4"/>
        <cdr:cNvSpPr txBox="1"/>
      </cdr:nvSpPr>
      <cdr:spPr>
        <a:xfrm xmlns:a="http://schemas.openxmlformats.org/drawingml/2006/main">
          <a:off x="1584399" y="1512168"/>
          <a:ext cx="499416" cy="47732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GB" sz="110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02112" y="2130426"/>
            <a:ext cx="7957265"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404223" y="3886200"/>
            <a:ext cx="6553042"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B00C7A1-02D6-4999-9280-67EA767FB933}" type="datetimeFigureOut">
              <a:rPr lang="en-US" smtClean="0"/>
              <a:pPr/>
              <a:t>10/2/2017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B00C7A1-02D6-4999-9280-67EA767FB933}" type="datetimeFigureOut">
              <a:rPr lang="en-US" smtClean="0"/>
              <a:pPr/>
              <a:t>10/2/2017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090308" y="366713"/>
            <a:ext cx="1579752" cy="78009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51057" y="366713"/>
            <a:ext cx="4583229" cy="7800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B00C7A1-02D6-4999-9280-67EA767FB933}" type="datetimeFigureOut">
              <a:rPr lang="en-US" smtClean="0"/>
              <a:pPr/>
              <a:t>10/2/2017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B00C7A1-02D6-4999-9280-67EA767FB933}" type="datetimeFigureOut">
              <a:rPr lang="en-US" smtClean="0"/>
              <a:pPr/>
              <a:t>10/2/2017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39493" y="4406900"/>
            <a:ext cx="7957265"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39493" y="2906714"/>
            <a:ext cx="7957265" cy="150018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00C7A1-02D6-4999-9280-67EA767FB933}" type="datetimeFigureOut">
              <a:rPr lang="en-US" smtClean="0"/>
              <a:pPr/>
              <a:t>10/2/2017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51058" y="2133601"/>
            <a:ext cx="308149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588572" y="2133601"/>
            <a:ext cx="308149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B00C7A1-02D6-4999-9280-67EA767FB933}" type="datetimeFigureOut">
              <a:rPr lang="en-US" smtClean="0"/>
              <a:pPr/>
              <a:t>10/2/2017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68075" y="274638"/>
            <a:ext cx="8425339"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68075" y="1535113"/>
            <a:ext cx="413628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68075" y="2174875"/>
            <a:ext cx="413628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755507" y="1535113"/>
            <a:ext cx="413790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5507" y="2174875"/>
            <a:ext cx="413790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B00C7A1-02D6-4999-9280-67EA767FB933}" type="datetimeFigureOut">
              <a:rPr lang="en-US" smtClean="0"/>
              <a:pPr/>
              <a:t>10/2/2017</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B00C7A1-02D6-4999-9280-67EA767FB933}" type="datetimeFigureOut">
              <a:rPr lang="en-US" smtClean="0"/>
              <a:pPr/>
              <a:t>10/2/2017</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00C7A1-02D6-4999-9280-67EA767FB933}" type="datetimeFigureOut">
              <a:rPr lang="en-US" smtClean="0"/>
              <a:pPr/>
              <a:t>10/2/2017</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68077" y="273050"/>
            <a:ext cx="3079865"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660082" y="273051"/>
            <a:ext cx="523333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68077" y="1435101"/>
            <a:ext cx="307986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00C7A1-02D6-4999-9280-67EA767FB933}" type="datetimeFigureOut">
              <a:rPr lang="en-US" smtClean="0"/>
              <a:pPr/>
              <a:t>10/2/2017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34917" y="4800600"/>
            <a:ext cx="5616893"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834917" y="612775"/>
            <a:ext cx="5616893"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834917" y="5367339"/>
            <a:ext cx="5616893"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00C7A1-02D6-4999-9280-67EA767FB933}" type="datetimeFigureOut">
              <a:rPr lang="en-US" smtClean="0"/>
              <a:pPr/>
              <a:t>10/2/2017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8075" y="274638"/>
            <a:ext cx="8425339"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68075" y="1600202"/>
            <a:ext cx="8425339"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68074" y="6356351"/>
            <a:ext cx="2184347"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00C7A1-02D6-4999-9280-67EA767FB933}" type="datetimeFigureOut">
              <a:rPr lang="en-US" smtClean="0"/>
              <a:pPr/>
              <a:t>10/2/2017</a:t>
            </a:fld>
            <a:endParaRPr lang="en-GB" dirty="0"/>
          </a:p>
        </p:txBody>
      </p:sp>
      <p:sp>
        <p:nvSpPr>
          <p:cNvPr id="5" name="Footer Placeholder 4"/>
          <p:cNvSpPr>
            <a:spLocks noGrp="1"/>
          </p:cNvSpPr>
          <p:nvPr>
            <p:ph type="ftr" sz="quarter" idx="3"/>
          </p:nvPr>
        </p:nvSpPr>
        <p:spPr>
          <a:xfrm>
            <a:off x="3198509" y="6356351"/>
            <a:ext cx="296447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709067" y="6356351"/>
            <a:ext cx="2184347"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557B41-370F-46F7-B6E8-E2A8D96EC671}"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3"/>
          <p:cNvGraphicFramePr>
            <a:graphicFrameLocks/>
          </p:cNvGraphicFramePr>
          <p:nvPr>
            <p:extLst>
              <p:ext uri="{D42A27DB-BD31-4B8C-83A1-F6EECF244321}">
                <p14:modId xmlns:p14="http://schemas.microsoft.com/office/powerpoint/2010/main" val="2517107227"/>
              </p:ext>
            </p:extLst>
          </p:nvPr>
        </p:nvGraphicFramePr>
        <p:xfrm>
          <a:off x="195001" y="2932494"/>
          <a:ext cx="9022252" cy="2644063"/>
        </p:xfrm>
        <a:graphic>
          <a:graphicData uri="http://schemas.openxmlformats.org/drawingml/2006/table">
            <a:tbl>
              <a:tblPr firstRow="1" bandRow="1">
                <a:tableStyleId>{5C22544A-7EE6-4342-B048-85BDC9FD1C3A}</a:tableStyleId>
              </a:tblPr>
              <a:tblGrid>
                <a:gridCol w="1317392"/>
                <a:gridCol w="720080"/>
                <a:gridCol w="864096"/>
                <a:gridCol w="792088"/>
                <a:gridCol w="792088"/>
                <a:gridCol w="864096"/>
                <a:gridCol w="864096"/>
                <a:gridCol w="936104"/>
                <a:gridCol w="936104"/>
                <a:gridCol w="936108"/>
              </a:tblGrid>
              <a:tr h="658224">
                <a:tc>
                  <a:txBody>
                    <a:bodyPr/>
                    <a:lstStyle/>
                    <a:p>
                      <a:pPr algn="ctr"/>
                      <a:r>
                        <a:rPr lang="en-GB" sz="1000" dirty="0" smtClean="0">
                          <a:solidFill>
                            <a:srgbClr val="BCBE62"/>
                          </a:solidFill>
                        </a:rPr>
                        <a:t>Performance &amp; Volatility (%)</a:t>
                      </a:r>
                      <a:endParaRPr lang="en-GB" sz="1000" dirty="0">
                        <a:solidFill>
                          <a:srgbClr val="BCBE62"/>
                        </a:solidFill>
                      </a:endParaRPr>
                    </a:p>
                  </a:txBody>
                  <a:tcPr marL="124820" marR="124820" marT="34290" marB="34290" anchor="ctr"/>
                </a:tc>
                <a:tc>
                  <a:txBody>
                    <a:bodyPr/>
                    <a:lstStyle/>
                    <a:p>
                      <a:pPr algn="ctr"/>
                      <a:r>
                        <a:rPr lang="en-GB" sz="900" dirty="0" smtClean="0"/>
                        <a:t>Inception Date</a:t>
                      </a:r>
                      <a:endParaRPr lang="en-GB" sz="900" dirty="0"/>
                    </a:p>
                  </a:txBody>
                  <a:tcPr marL="124820" marR="124820" marT="34290" marB="34290" anchor="ctr"/>
                </a:tc>
                <a:tc>
                  <a:txBody>
                    <a:bodyPr/>
                    <a:lstStyle/>
                    <a:p>
                      <a:pPr algn="ctr"/>
                      <a:r>
                        <a:rPr lang="en-GB" sz="1000" dirty="0" smtClean="0"/>
                        <a:t>1 Month Returns</a:t>
                      </a:r>
                      <a:endParaRPr lang="en-GB" sz="1000" dirty="0"/>
                    </a:p>
                  </a:txBody>
                  <a:tcPr marL="124820" marR="124820"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dirty="0" smtClean="0"/>
                        <a:t>YTD Returns</a:t>
                      </a:r>
                    </a:p>
                  </a:txBody>
                  <a:tcPr marL="124820" marR="124820" marT="34290" marB="34290" anchor="ctr"/>
                </a:tc>
                <a:tc>
                  <a:txBody>
                    <a:bodyPr/>
                    <a:lstStyle/>
                    <a:p>
                      <a:pPr algn="ctr"/>
                      <a:r>
                        <a:rPr lang="en-GB" sz="1000" dirty="0" smtClean="0"/>
                        <a:t>1 Year Returns</a:t>
                      </a:r>
                    </a:p>
                  </a:txBody>
                  <a:tcPr marL="124820" marR="124820" marT="34290" marB="34290" anchor="ctr"/>
                </a:tc>
                <a:tc>
                  <a:txBody>
                    <a:bodyPr/>
                    <a:lstStyle/>
                    <a:p>
                      <a:pPr algn="ctr"/>
                      <a:r>
                        <a:rPr lang="en-GB" sz="1000" dirty="0" smtClean="0"/>
                        <a:t>3 Years Returns</a:t>
                      </a:r>
                      <a:endParaRPr lang="en-GB" sz="1000" dirty="0"/>
                    </a:p>
                  </a:txBody>
                  <a:tcPr marL="124820" marR="124820"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dirty="0" smtClean="0"/>
                        <a:t>5 Years Returns</a:t>
                      </a:r>
                    </a:p>
                  </a:txBody>
                  <a:tcPr marL="124820" marR="124820" marT="34290" marB="34290" anchor="ctr"/>
                </a:tc>
                <a:tc>
                  <a:txBody>
                    <a:bodyPr/>
                    <a:lstStyle/>
                    <a:p>
                      <a:pPr algn="ctr"/>
                      <a:r>
                        <a:rPr lang="en-GB" sz="1000" dirty="0" smtClean="0">
                          <a:solidFill>
                            <a:srgbClr val="FF0000"/>
                          </a:solidFill>
                        </a:rPr>
                        <a:t>Volatility Since January 2013</a:t>
                      </a:r>
                      <a:endParaRPr lang="en-GB" sz="1000" dirty="0">
                        <a:solidFill>
                          <a:srgbClr val="FF0000"/>
                        </a:solidFill>
                      </a:endParaRPr>
                    </a:p>
                  </a:txBody>
                  <a:tcPr marL="124820" marR="124820" marT="34290" marB="34290" anchor="ctr"/>
                </a:tc>
                <a:tc>
                  <a:txBody>
                    <a:bodyPr/>
                    <a:lstStyle/>
                    <a:p>
                      <a:pPr algn="ctr"/>
                      <a:r>
                        <a:rPr lang="en-GB" sz="1000" b="1" kern="1200" dirty="0" smtClean="0">
                          <a:solidFill>
                            <a:schemeClr val="lt1"/>
                          </a:solidFill>
                          <a:latin typeface="+mn-lt"/>
                          <a:ea typeface="+mn-ea"/>
                          <a:cs typeface="+mn-cs"/>
                        </a:rPr>
                        <a:t>Returns since January 2008</a:t>
                      </a:r>
                      <a:endParaRPr lang="en-GB" sz="1000" b="1" kern="1200" dirty="0">
                        <a:solidFill>
                          <a:schemeClr val="lt1"/>
                        </a:solidFill>
                        <a:latin typeface="+mn-lt"/>
                        <a:ea typeface="+mn-ea"/>
                        <a:cs typeface="+mn-cs"/>
                      </a:endParaRPr>
                    </a:p>
                  </a:txBody>
                  <a:tcPr marL="124820" marR="124820" marT="34290" marB="34290" anchor="ctr"/>
                </a:tc>
                <a:tc>
                  <a:txBody>
                    <a:bodyPr/>
                    <a:lstStyle/>
                    <a:p>
                      <a:pPr algn="ctr"/>
                      <a:r>
                        <a:rPr lang="en-GB" sz="1000" dirty="0" smtClean="0">
                          <a:solidFill>
                            <a:srgbClr val="FF0000"/>
                          </a:solidFill>
                        </a:rPr>
                        <a:t>Volatility Since</a:t>
                      </a:r>
                      <a:r>
                        <a:rPr lang="en-GB" sz="1000" baseline="0" dirty="0" smtClean="0">
                          <a:solidFill>
                            <a:srgbClr val="FF0000"/>
                          </a:solidFill>
                        </a:rPr>
                        <a:t> January 2008</a:t>
                      </a:r>
                      <a:endParaRPr lang="en-GB" sz="1000" dirty="0">
                        <a:solidFill>
                          <a:srgbClr val="FF0000"/>
                        </a:solidFill>
                      </a:endParaRPr>
                    </a:p>
                  </a:txBody>
                  <a:tcPr marL="124820" marR="124820" marT="34290" marB="34290" anchor="ctr"/>
                </a:tc>
              </a:tr>
              <a:tr h="320223">
                <a:tc>
                  <a:txBody>
                    <a:bodyPr/>
                    <a:lstStyle/>
                    <a:p>
                      <a:pPr algn="ctr"/>
                      <a:r>
                        <a:rPr lang="en-GB" sz="1000" dirty="0" smtClean="0"/>
                        <a:t>NLPFM Defensive </a:t>
                      </a:r>
                      <a:endParaRPr lang="en-GB" sz="1000" dirty="0"/>
                    </a:p>
                  </a:txBody>
                  <a:tcPr marL="124820" marR="124820" marT="34290" marB="34290" anchor="ctr"/>
                </a:tc>
                <a:tc>
                  <a:txBody>
                    <a:bodyPr/>
                    <a:lstStyle/>
                    <a:p>
                      <a:pPr algn="ctr"/>
                      <a:r>
                        <a:rPr lang="en-GB" sz="1000" b="0" i="0" u="none" strike="noStrike" kern="1200" dirty="0" smtClean="0">
                          <a:solidFill>
                            <a:srgbClr val="000000"/>
                          </a:solidFill>
                          <a:latin typeface="Calibri"/>
                          <a:ea typeface="+mn-ea"/>
                          <a:cs typeface="+mn-cs"/>
                        </a:rPr>
                        <a:t>Jan 2013</a:t>
                      </a: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-0.68</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5.58</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6.02</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22.88</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000000"/>
                          </a:solidFill>
                          <a:latin typeface="+mn-lt"/>
                        </a:rPr>
                        <a:t>N/A</a:t>
                      </a:r>
                      <a:endParaRPr lang="en-GB" sz="1000" b="0" i="0" u="none" strike="noStrike" kern="1200" dirty="0">
                        <a:solidFill>
                          <a:srgbClr val="000000"/>
                        </a:solidFill>
                        <a:latin typeface="+mn-lt"/>
                      </a:endParaRP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FF0000"/>
                          </a:solidFill>
                          <a:latin typeface="+mn-lt"/>
                        </a:rPr>
                        <a:t>3.97</a:t>
                      </a:r>
                      <a:endParaRPr lang="en-GB" sz="1000" b="0" i="0" u="none" strike="noStrike" kern="1200" dirty="0" smtClean="0">
                        <a:solidFill>
                          <a:srgbClr val="FF0000"/>
                        </a:solidFill>
                        <a:latin typeface="+mn-lt"/>
                      </a:endParaRP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000000"/>
                          </a:solidFill>
                          <a:latin typeface="+mn-lt"/>
                        </a:rPr>
                        <a:t>N/A</a:t>
                      </a: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FF0000"/>
                          </a:solidFill>
                          <a:latin typeface="+mn-lt"/>
                        </a:rPr>
                        <a:t>N/A</a:t>
                      </a:r>
                      <a:endParaRPr lang="en-GB" sz="1000" b="0" i="0" u="none" strike="noStrike" kern="1200" dirty="0">
                        <a:solidFill>
                          <a:srgbClr val="FF0000"/>
                        </a:solidFill>
                        <a:latin typeface="+mn-lt"/>
                      </a:endParaRPr>
                    </a:p>
                  </a:txBody>
                  <a:tcPr marL="13002" marR="13002" marT="7144" marB="0" anchor="ctr"/>
                </a:tc>
              </a:tr>
              <a:tr h="27071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dirty="0" smtClean="0"/>
                        <a:t>NLPFM</a:t>
                      </a:r>
                      <a:r>
                        <a:rPr lang="en-GB" sz="1000" baseline="0" dirty="0" smtClean="0"/>
                        <a:t> Cautious</a:t>
                      </a:r>
                      <a:endParaRPr lang="en-GB" sz="1000" dirty="0" smtClean="0"/>
                    </a:p>
                  </a:txBody>
                  <a:tcPr marL="124820" marR="124820" marT="34290" marB="34290" anchor="ctr"/>
                </a:tc>
                <a:tc>
                  <a:txBody>
                    <a:bodyPr/>
                    <a:lstStyle/>
                    <a:p>
                      <a:pPr algn="ctr"/>
                      <a:r>
                        <a:rPr lang="en-GB" sz="1000" b="0" i="0" u="none" strike="noStrike" kern="1200" dirty="0" smtClean="0">
                          <a:solidFill>
                            <a:srgbClr val="000000"/>
                          </a:solidFill>
                          <a:latin typeface="Calibri"/>
                          <a:ea typeface="+mn-ea"/>
                          <a:cs typeface="+mn-cs"/>
                        </a:rPr>
                        <a:t>Jan 2008</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-0.72</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6.37</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8.32</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26.33</a:t>
                      </a:r>
                      <a:endParaRPr lang="en-GB" sz="1000" b="0" i="0" u="none" strike="noStrike" kern="1200" dirty="0">
                        <a:solidFill>
                          <a:srgbClr val="000000"/>
                        </a:solidFill>
                        <a:latin typeface="Calibri"/>
                        <a:ea typeface="+mn-ea"/>
                        <a:cs typeface="+mn-cs"/>
                      </a:endParaRPr>
                    </a:p>
                  </a:txBody>
                  <a:tcPr marL="9525" marR="9525" marT="9525"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48.80</a:t>
                      </a:r>
                      <a:endParaRPr lang="en-GB" sz="1000" b="0" i="0" u="none" strike="noStrike" kern="1200" dirty="0">
                        <a:solidFill>
                          <a:srgbClr val="000000"/>
                        </a:solidFill>
                        <a:latin typeface="Calibri"/>
                        <a:ea typeface="+mn-ea"/>
                        <a:cs typeface="+mn-cs"/>
                      </a:endParaRPr>
                    </a:p>
                  </a:txBody>
                  <a:tcPr marL="9525" marR="9525" marT="9525"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4.81</a:t>
                      </a:r>
                    </a:p>
                  </a:txBody>
                  <a:tcPr marL="9525" marR="9525" marT="9525"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77.05</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7.28</a:t>
                      </a:r>
                      <a:endParaRPr lang="en-GB" sz="1000" b="0" i="0" u="none" strike="noStrike" kern="1200" dirty="0">
                        <a:solidFill>
                          <a:srgbClr val="FF0000"/>
                        </a:solidFill>
                        <a:latin typeface="Calibri"/>
                        <a:ea typeface="+mn-ea"/>
                        <a:cs typeface="+mn-cs"/>
                      </a:endParaRPr>
                    </a:p>
                  </a:txBody>
                  <a:tcPr marL="13002" marR="13002" marT="7144" marB="0" anchor="ctr"/>
                </a:tc>
              </a:tr>
              <a:tr h="288394">
                <a:tc>
                  <a:txBody>
                    <a:bodyPr/>
                    <a:lstStyle/>
                    <a:p>
                      <a:pPr algn="ctr"/>
                      <a:r>
                        <a:rPr lang="en-GB" sz="1000" kern="1200" baseline="0" dirty="0" smtClean="0">
                          <a:solidFill>
                            <a:schemeClr val="dk1"/>
                          </a:solidFill>
                          <a:latin typeface="+mn-lt"/>
                          <a:ea typeface="+mn-ea"/>
                          <a:cs typeface="+mn-cs"/>
                        </a:rPr>
                        <a:t>NLPFM Balanced</a:t>
                      </a:r>
                    </a:p>
                  </a:txBody>
                  <a:tcPr marL="124820" marR="124820" marT="34290" marB="34290" anchor="ctr"/>
                </a:tc>
                <a:tc>
                  <a:txBody>
                    <a:bodyPr/>
                    <a:lstStyle/>
                    <a:p>
                      <a:pPr algn="ctr"/>
                      <a:r>
                        <a:rPr lang="en-GB" sz="1000" b="0" i="0" u="none" strike="noStrike" kern="1200" dirty="0" smtClean="0">
                          <a:solidFill>
                            <a:srgbClr val="000000"/>
                          </a:solidFill>
                          <a:latin typeface="Calibri"/>
                          <a:ea typeface="+mn-ea"/>
                          <a:cs typeface="+mn-cs"/>
                        </a:rPr>
                        <a:t>Jan 2008</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-0.78</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7.04</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9.50</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29.82</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53.18</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5.41</a:t>
                      </a:r>
                      <a:endParaRPr lang="en-GB" sz="1000" b="0" i="0" u="none" strike="noStrike" kern="1200" dirty="0">
                        <a:solidFill>
                          <a:srgbClr val="FF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79.90</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7.95</a:t>
                      </a:r>
                      <a:endParaRPr lang="en-GB" sz="1000" b="0" i="0" u="none" strike="noStrike" kern="1200" dirty="0">
                        <a:solidFill>
                          <a:srgbClr val="FF0000"/>
                        </a:solidFill>
                        <a:latin typeface="Calibri"/>
                        <a:ea typeface="+mn-ea"/>
                        <a:cs typeface="+mn-cs"/>
                      </a:endParaRPr>
                    </a:p>
                  </a:txBody>
                  <a:tcPr marL="13002" marR="13002" marT="7144" marB="0" anchor="ctr"/>
                </a:tc>
              </a:tr>
              <a:tr h="298476">
                <a:tc>
                  <a:txBody>
                    <a:bodyPr/>
                    <a:lstStyle/>
                    <a:p>
                      <a:pPr algn="ctr"/>
                      <a:r>
                        <a:rPr lang="en-GB" sz="1000" dirty="0" smtClean="0"/>
                        <a:t>NLPFM Progressive</a:t>
                      </a:r>
                      <a:endParaRPr lang="en-GB" sz="1000" dirty="0"/>
                    </a:p>
                  </a:txBody>
                  <a:tcPr marL="124820" marR="124820" marT="34290" marB="34290" anchor="ctr"/>
                </a:tc>
                <a:tc>
                  <a:txBody>
                    <a:bodyPr/>
                    <a:lstStyle/>
                    <a:p>
                      <a:pPr algn="ctr"/>
                      <a:r>
                        <a:rPr lang="en-GB" sz="1000" b="0" i="0" u="none" strike="noStrike" kern="1200" dirty="0" smtClean="0">
                          <a:solidFill>
                            <a:srgbClr val="000000"/>
                          </a:solidFill>
                          <a:latin typeface="Calibri"/>
                          <a:ea typeface="+mn-ea"/>
                          <a:cs typeface="+mn-cs"/>
                        </a:rPr>
                        <a:t>Jan 2008</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-0.77</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7.91</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10.91</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33.58</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58.18</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6.03</a:t>
                      </a:r>
                      <a:endParaRPr lang="en-GB" sz="1000" b="0" i="0" u="none" strike="noStrike" kern="1200" dirty="0">
                        <a:solidFill>
                          <a:srgbClr val="FF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90.00</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8.75</a:t>
                      </a:r>
                      <a:endParaRPr lang="en-GB" sz="1000" b="0" i="0" u="none" strike="noStrike" kern="1200" dirty="0" smtClean="0">
                        <a:solidFill>
                          <a:srgbClr val="FF0000"/>
                        </a:solidFill>
                        <a:latin typeface="Calibri"/>
                        <a:ea typeface="+mn-ea"/>
                        <a:cs typeface="+mn-cs"/>
                      </a:endParaRPr>
                    </a:p>
                  </a:txBody>
                  <a:tcPr marL="13002" marR="13002" marT="7144" marB="0" anchor="ctr"/>
                </a:tc>
              </a:tr>
              <a:tr h="27955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dirty="0" smtClean="0"/>
                        <a:t>NLPFM</a:t>
                      </a:r>
                      <a:r>
                        <a:rPr lang="en-GB" sz="1000" baseline="0" dirty="0" smtClean="0"/>
                        <a:t> Adventurous </a:t>
                      </a:r>
                      <a:endParaRPr lang="en-GB" sz="1000" dirty="0" smtClean="0"/>
                    </a:p>
                  </a:txBody>
                  <a:tcPr marL="124820" marR="124820" marT="34290" marB="34290" anchor="ctr"/>
                </a:tc>
                <a:tc>
                  <a:txBody>
                    <a:bodyPr/>
                    <a:lstStyle/>
                    <a:p>
                      <a:pPr algn="ctr"/>
                      <a:r>
                        <a:rPr lang="en-GB" sz="1000" b="0" i="0" u="none" strike="noStrike" kern="1200" dirty="0" smtClean="0">
                          <a:solidFill>
                            <a:srgbClr val="000000"/>
                          </a:solidFill>
                          <a:latin typeface="Calibri"/>
                          <a:ea typeface="+mn-ea"/>
                          <a:cs typeface="+mn-cs"/>
                        </a:rPr>
                        <a:t>Jan 2013</a:t>
                      </a:r>
                      <a:endParaRPr lang="en-GB" sz="1000" b="0" i="0" u="none" strike="noStrike" kern="1200" dirty="0">
                        <a:solidFill>
                          <a:srgbClr val="000000"/>
                        </a:solidFill>
                        <a:latin typeface="Calibri"/>
                        <a:ea typeface="+mn-ea"/>
                        <a:cs typeface="+mn-cs"/>
                      </a:endParaRPr>
                    </a:p>
                  </a:txBody>
                  <a:tcPr marL="0" marR="0" marT="0"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-0.80</a:t>
                      </a:r>
                      <a:endParaRPr lang="en-GB" sz="1000" b="0" i="0" u="none" strike="noStrike" kern="1200" dirty="0">
                        <a:solidFill>
                          <a:srgbClr val="000000"/>
                        </a:solidFill>
                        <a:latin typeface="Calibri"/>
                        <a:ea typeface="+mn-ea"/>
                        <a:cs typeface="+mn-cs"/>
                      </a:endParaRPr>
                    </a:p>
                  </a:txBody>
                  <a:tcPr marL="0" marR="0" marT="0"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8.85</a:t>
                      </a:r>
                      <a:endParaRPr lang="en-GB" sz="1000" b="0" i="0" u="none" strike="noStrike" kern="1200" dirty="0">
                        <a:solidFill>
                          <a:srgbClr val="000000"/>
                        </a:solidFill>
                        <a:latin typeface="Calibri"/>
                        <a:ea typeface="+mn-ea"/>
                        <a:cs typeface="+mn-cs"/>
                      </a:endParaRPr>
                    </a:p>
                  </a:txBody>
                  <a:tcPr marL="0" marR="0" marT="0"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12.92</a:t>
                      </a:r>
                      <a:endParaRPr lang="en-GB" sz="1000" b="0" i="0" u="none" strike="noStrike" kern="1200" dirty="0">
                        <a:solidFill>
                          <a:srgbClr val="000000"/>
                        </a:solidFill>
                        <a:latin typeface="Calibri"/>
                        <a:ea typeface="+mn-ea"/>
                        <a:cs typeface="+mn-cs"/>
                      </a:endParaRPr>
                    </a:p>
                  </a:txBody>
                  <a:tcPr marL="0" marR="0" marT="0"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36.95</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000000"/>
                          </a:solidFill>
                          <a:latin typeface="+mn-lt"/>
                        </a:rPr>
                        <a:t>N/A</a:t>
                      </a:r>
                      <a:endParaRPr lang="en-GB" sz="1000" b="0" i="0" u="none" strike="noStrike" kern="1200" dirty="0">
                        <a:solidFill>
                          <a:srgbClr val="000000"/>
                        </a:solidFill>
                        <a:latin typeface="+mn-lt"/>
                      </a:endParaRP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FF0000"/>
                          </a:solidFill>
                          <a:latin typeface="+mn-lt"/>
                        </a:rPr>
                        <a:t>7.33</a:t>
                      </a:r>
                      <a:endParaRPr lang="en-GB" sz="1000" b="0" i="0" u="none" strike="noStrike" kern="1200" dirty="0">
                        <a:solidFill>
                          <a:srgbClr val="FF0000"/>
                        </a:solidFill>
                        <a:latin typeface="+mn-lt"/>
                      </a:endParaRP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000000"/>
                          </a:solidFill>
                          <a:latin typeface="Calibri"/>
                          <a:ea typeface="+mn-ea"/>
                          <a:cs typeface="+mn-cs"/>
                        </a:rPr>
                        <a:t>N/A</a:t>
                      </a: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FF0000"/>
                          </a:solidFill>
                          <a:latin typeface="+mn-lt"/>
                        </a:rPr>
                        <a:t>N/A</a:t>
                      </a:r>
                      <a:endParaRPr lang="en-GB" sz="1000" b="0" i="0" u="none" strike="noStrike" kern="1200" dirty="0">
                        <a:solidFill>
                          <a:srgbClr val="FF0000"/>
                        </a:solidFill>
                        <a:latin typeface="+mn-lt"/>
                      </a:endParaRPr>
                    </a:p>
                  </a:txBody>
                  <a:tcPr marL="13002" marR="13002" marT="7144" marB="0" anchor="ctr"/>
                </a:tc>
              </a:tr>
              <a:tr h="250818">
                <a:tc>
                  <a:txBody>
                    <a:bodyPr/>
                    <a:lstStyle/>
                    <a:p>
                      <a:pPr algn="ctr"/>
                      <a:r>
                        <a:rPr lang="en-GB" sz="1000" dirty="0" smtClean="0"/>
                        <a:t>MSCI UK Index</a:t>
                      </a:r>
                      <a:endParaRPr lang="en-GB" sz="1000" dirty="0"/>
                    </a:p>
                  </a:txBody>
                  <a:tcPr marL="124820" marR="124820" marT="34290" marB="34290" anchor="ctr"/>
                </a:tc>
                <a:tc>
                  <a:txBody>
                    <a:bodyPr/>
                    <a:lstStyle/>
                    <a:p>
                      <a:pPr algn="ctr"/>
                      <a:endParaRPr lang="en-GB" sz="1000" b="0" i="0" u="none" strike="noStrike" kern="1200" dirty="0">
                        <a:solidFill>
                          <a:srgbClr val="000000"/>
                        </a:solidFill>
                        <a:latin typeface="Calibri"/>
                        <a:ea typeface="+mn-ea"/>
                        <a:cs typeface="+mn-cs"/>
                      </a:endParaRPr>
                    </a:p>
                  </a:txBody>
                  <a:tcPr marL="13002" marR="13002" marT="7144" marB="0" anchor="b"/>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-0.77</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6.53</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11.00</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23.59</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52.92</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10.38</a:t>
                      </a:r>
                      <a:endParaRPr lang="en-GB" sz="1000" b="0" i="0" u="none" strike="noStrike" kern="1200" dirty="0">
                        <a:solidFill>
                          <a:srgbClr val="FF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63.64</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14.21</a:t>
                      </a:r>
                      <a:endParaRPr lang="en-GB" sz="1000" b="0" i="0" u="none" strike="noStrike" kern="1200" dirty="0" smtClean="0">
                        <a:solidFill>
                          <a:srgbClr val="FF0000"/>
                        </a:solidFill>
                        <a:latin typeface="Calibri"/>
                        <a:ea typeface="+mn-ea"/>
                        <a:cs typeface="+mn-cs"/>
                      </a:endParaRPr>
                    </a:p>
                  </a:txBody>
                  <a:tcPr marL="13002" marR="13002" marT="7144" marB="0" anchor="ctr"/>
                </a:tc>
              </a:tr>
              <a:tr h="257698">
                <a:tc>
                  <a:txBody>
                    <a:bodyPr/>
                    <a:lstStyle/>
                    <a:p>
                      <a:pPr algn="ctr"/>
                      <a:r>
                        <a:rPr lang="en-GB" sz="1000" dirty="0" smtClean="0"/>
                        <a:t>AFI Balanced Index</a:t>
                      </a:r>
                      <a:endParaRPr lang="en-GB" sz="1000" baseline="0" dirty="0" smtClean="0"/>
                    </a:p>
                  </a:txBody>
                  <a:tcPr marL="124820" marR="124820" marT="34290" marB="34290" anchor="ctr"/>
                </a:tc>
                <a:tc>
                  <a:txBody>
                    <a:bodyPr/>
                    <a:lstStyle/>
                    <a:p>
                      <a:pPr algn="ctr"/>
                      <a:endParaRPr lang="en-GB" sz="1000" b="0" i="0" u="none" strike="noStrike" kern="1200" dirty="0">
                        <a:solidFill>
                          <a:srgbClr val="000000"/>
                        </a:solidFill>
                        <a:latin typeface="Calibri"/>
                        <a:ea typeface="+mn-ea"/>
                        <a:cs typeface="+mn-cs"/>
                      </a:endParaRPr>
                    </a:p>
                  </a:txBody>
                  <a:tcPr marL="0" marR="0" marT="0"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-0.97</a:t>
                      </a:r>
                      <a:endParaRPr lang="en-GB" sz="1000" b="0" i="0" u="none" strike="noStrike" kern="1200" dirty="0">
                        <a:solidFill>
                          <a:srgbClr val="000000"/>
                        </a:solidFill>
                        <a:latin typeface="Calibri"/>
                        <a:ea typeface="+mn-ea"/>
                        <a:cs typeface="+mn-cs"/>
                      </a:endParaRPr>
                    </a:p>
                  </a:txBody>
                  <a:tcPr marL="0" marR="0" marT="0"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7.79</a:t>
                      </a:r>
                      <a:endParaRPr lang="en-GB" sz="1000" b="0" i="0" u="none" strike="noStrike" kern="1200" dirty="0">
                        <a:solidFill>
                          <a:srgbClr val="000000"/>
                        </a:solidFill>
                        <a:latin typeface="Calibri"/>
                        <a:ea typeface="+mn-ea"/>
                        <a:cs typeface="+mn-cs"/>
                      </a:endParaRPr>
                    </a:p>
                  </a:txBody>
                  <a:tcPr marL="0" marR="0" marT="0"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10.04</a:t>
                      </a:r>
                      <a:endParaRPr lang="en-GB" sz="1000" b="0" i="0" u="none" strike="noStrike" kern="1200" dirty="0">
                        <a:solidFill>
                          <a:srgbClr val="000000"/>
                        </a:solidFill>
                        <a:latin typeface="Calibri"/>
                        <a:ea typeface="+mn-ea"/>
                        <a:cs typeface="+mn-cs"/>
                      </a:endParaRPr>
                    </a:p>
                  </a:txBody>
                  <a:tcPr marL="0" marR="0" marT="0"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27.25</a:t>
                      </a:r>
                      <a:endParaRPr lang="en-GB" sz="1000" b="0" i="0" u="none" strike="noStrike" kern="1200" dirty="0">
                        <a:solidFill>
                          <a:srgbClr val="000000"/>
                        </a:solidFill>
                        <a:latin typeface="Calibri"/>
                        <a:ea typeface="+mn-ea"/>
                        <a:cs typeface="+mn-cs"/>
                      </a:endParaRPr>
                    </a:p>
                  </a:txBody>
                  <a:tcPr marL="9525" marR="9525" marT="9525"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49.54</a:t>
                      </a:r>
                      <a:endParaRPr lang="en-GB" sz="1000" b="0" i="0" u="none" strike="noStrike" kern="1200" dirty="0">
                        <a:solidFill>
                          <a:srgbClr val="000000"/>
                        </a:solidFill>
                        <a:latin typeface="Calibri"/>
                        <a:ea typeface="+mn-ea"/>
                        <a:cs typeface="+mn-cs"/>
                      </a:endParaRPr>
                    </a:p>
                  </a:txBody>
                  <a:tcPr marL="9525" marR="9525" marT="9525"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6.33</a:t>
                      </a:r>
                      <a:endParaRPr lang="en-GB" sz="1000" b="0" i="0" u="none" strike="noStrike" kern="1200" dirty="0">
                        <a:solidFill>
                          <a:srgbClr val="FF0000"/>
                        </a:solidFill>
                        <a:latin typeface="Calibri"/>
                        <a:ea typeface="+mn-ea"/>
                        <a:cs typeface="+mn-cs"/>
                      </a:endParaRPr>
                    </a:p>
                  </a:txBody>
                  <a:tcPr marL="0" marR="0" marT="0"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67.51</a:t>
                      </a:r>
                      <a:endParaRPr lang="en-GB" sz="1000" b="0" i="0" u="none" strike="noStrike" kern="1200" dirty="0">
                        <a:solidFill>
                          <a:srgbClr val="000000"/>
                        </a:solidFill>
                        <a:latin typeface="Calibri"/>
                        <a:ea typeface="+mn-ea"/>
                        <a:cs typeface="+mn-cs"/>
                      </a:endParaRPr>
                    </a:p>
                  </a:txBody>
                  <a:tcPr marL="0" marR="0" marT="0"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10.05</a:t>
                      </a:r>
                      <a:endParaRPr lang="en-GB" sz="1000" b="0" i="0" u="none" strike="noStrike" kern="1200" dirty="0">
                        <a:solidFill>
                          <a:srgbClr val="FF0000"/>
                        </a:solidFill>
                        <a:latin typeface="Calibri"/>
                        <a:ea typeface="+mn-ea"/>
                        <a:cs typeface="+mn-cs"/>
                      </a:endParaRPr>
                    </a:p>
                  </a:txBody>
                  <a:tcPr marL="0" marR="0" marT="0" marB="0" anchor="ctr"/>
                </a:tc>
              </a:tr>
            </a:tbl>
          </a:graphicData>
        </a:graphic>
      </p:graphicFrame>
      <p:sp>
        <p:nvSpPr>
          <p:cNvPr id="7" name="TextBox 6"/>
          <p:cNvSpPr txBox="1"/>
          <p:nvPr/>
        </p:nvSpPr>
        <p:spPr>
          <a:xfrm>
            <a:off x="195000" y="565514"/>
            <a:ext cx="9022248" cy="572464"/>
          </a:xfrm>
          <a:prstGeom prst="rect">
            <a:avLst/>
          </a:prstGeom>
          <a:solidFill>
            <a:schemeClr val="tx2"/>
          </a:solidFill>
          <a:ln w="12700">
            <a:solidFill>
              <a:schemeClr val="tx1">
                <a:lumMod val="95000"/>
              </a:schemeClr>
            </a:solidFill>
          </a:ln>
        </p:spPr>
        <p:txBody>
          <a:bodyPr wrap="square" rtlCol="0">
            <a:spAutoFit/>
          </a:bodyPr>
          <a:lstStyle/>
          <a:p>
            <a:r>
              <a:rPr lang="en-GB" sz="1820" dirty="0" smtClean="0">
                <a:solidFill>
                  <a:schemeClr val="bg1"/>
                </a:solidFill>
                <a:latin typeface="+mj-lt"/>
                <a:cs typeface="Arial" pitchFamily="34" charset="0"/>
              </a:rPr>
              <a:t>Discretionary Management Service – September 2017 Portfolio Performance </a:t>
            </a:r>
          </a:p>
          <a:p>
            <a:r>
              <a:rPr lang="en-GB" sz="1300" dirty="0" smtClean="0">
                <a:solidFill>
                  <a:schemeClr val="bg1"/>
                </a:solidFill>
                <a:latin typeface="+mj-lt"/>
                <a:cs typeface="Arial" pitchFamily="34" charset="0"/>
              </a:rPr>
              <a:t>Your financial affairs in a safe pair of hands </a:t>
            </a:r>
          </a:p>
        </p:txBody>
      </p:sp>
      <p:sp>
        <p:nvSpPr>
          <p:cNvPr id="10" name="TextBox 9"/>
          <p:cNvSpPr txBox="1"/>
          <p:nvPr/>
        </p:nvSpPr>
        <p:spPr>
          <a:xfrm>
            <a:off x="2232472" y="5607531"/>
            <a:ext cx="6984777" cy="1015663"/>
          </a:xfrm>
          <a:prstGeom prst="rect">
            <a:avLst/>
          </a:prstGeom>
          <a:noFill/>
          <a:ln>
            <a:solidFill>
              <a:schemeClr val="tx2"/>
            </a:solidFill>
          </a:ln>
        </p:spPr>
        <p:txBody>
          <a:bodyPr wrap="square" rtlCol="0">
            <a:spAutoFit/>
          </a:bodyPr>
          <a:lstStyle/>
          <a:p>
            <a:pPr algn="just"/>
            <a:r>
              <a:rPr lang="en-GB" sz="900" dirty="0" smtClean="0">
                <a:latin typeface="Arial" pitchFamily="34" charset="0"/>
                <a:cs typeface="Arial" pitchFamily="34" charset="0"/>
              </a:rPr>
              <a:t>NLP Financial Management Limited does not accept liability for any errors or inaccuracies that may have occurred in the collection and recording of this data and will provide extra detail on data or graphs used in this note upon request. The above figures are indicative of the returns for the portfolios on a particular day, however not all portfolios are valued on the same day and variations may occur.  </a:t>
            </a:r>
          </a:p>
          <a:p>
            <a:pPr algn="just"/>
            <a:r>
              <a:rPr lang="en-GB" sz="900" dirty="0" smtClean="0">
                <a:latin typeface="Arial" pitchFamily="34" charset="0"/>
                <a:cs typeface="Arial" pitchFamily="34" charset="0"/>
              </a:rPr>
              <a:t>Past performance is not a guide to the future.</a:t>
            </a:r>
          </a:p>
          <a:p>
            <a:pPr algn="just"/>
            <a:endParaRPr lang="en-GB" sz="900" dirty="0" smtClean="0">
              <a:latin typeface="Arial" pitchFamily="34" charset="0"/>
              <a:cs typeface="Arial" pitchFamily="34" charset="0"/>
            </a:endParaRPr>
          </a:p>
          <a:p>
            <a:pPr algn="just"/>
            <a:endParaRPr lang="en-GB" sz="600" dirty="0">
              <a:latin typeface="Arial" pitchFamily="34" charset="0"/>
              <a:cs typeface="Arial" pitchFamily="34" charset="0"/>
            </a:endParaRPr>
          </a:p>
          <a:p>
            <a:pPr algn="r"/>
            <a:r>
              <a:rPr lang="en-GB" sz="900" dirty="0" smtClean="0">
                <a:latin typeface="Arial" pitchFamily="34" charset="0"/>
                <a:cs typeface="Arial" pitchFamily="34" charset="0"/>
              </a:rPr>
              <a:t>NLP Financial Management Limited is authorised and regulated by the Financial Conduct Authority.</a:t>
            </a:r>
            <a:endParaRPr lang="en-GB" sz="900" dirty="0">
              <a:latin typeface="Arial" pitchFamily="34" charset="0"/>
              <a:cs typeface="Arial" pitchFamily="34" charset="0"/>
            </a:endParaRPr>
          </a:p>
        </p:txBody>
      </p:sp>
      <p:sp>
        <p:nvSpPr>
          <p:cNvPr id="12" name="TextBox 11"/>
          <p:cNvSpPr txBox="1"/>
          <p:nvPr/>
        </p:nvSpPr>
        <p:spPr>
          <a:xfrm>
            <a:off x="195001" y="5602014"/>
            <a:ext cx="1965463" cy="1158779"/>
          </a:xfrm>
          <a:prstGeom prst="rect">
            <a:avLst/>
          </a:prstGeom>
          <a:solidFill>
            <a:srgbClr val="BCBE62"/>
          </a:solidFill>
        </p:spPr>
        <p:txBody>
          <a:bodyPr wrap="square" rtlCol="0">
            <a:spAutoFit/>
          </a:bodyPr>
          <a:lstStyle/>
          <a:p>
            <a:r>
              <a:rPr lang="en-GB" sz="990" dirty="0" smtClean="0">
                <a:latin typeface="Arial" pitchFamily="34" charset="0"/>
                <a:cs typeface="Arial" pitchFamily="34" charset="0"/>
              </a:rPr>
              <a:t>NLP Financial Management Ltd</a:t>
            </a:r>
          </a:p>
          <a:p>
            <a:r>
              <a:rPr lang="en-GB" sz="990" dirty="0" smtClean="0">
                <a:latin typeface="Arial" pitchFamily="34" charset="0"/>
                <a:cs typeface="Arial" pitchFamily="34" charset="0"/>
              </a:rPr>
              <a:t>2</a:t>
            </a:r>
            <a:r>
              <a:rPr lang="en-GB" sz="990" baseline="30000" dirty="0" smtClean="0">
                <a:latin typeface="Arial" pitchFamily="34" charset="0"/>
                <a:cs typeface="Arial" pitchFamily="34" charset="0"/>
              </a:rPr>
              <a:t>nd</a:t>
            </a:r>
            <a:r>
              <a:rPr lang="en-GB" sz="990" dirty="0" smtClean="0">
                <a:latin typeface="Arial" pitchFamily="34" charset="0"/>
                <a:cs typeface="Arial" pitchFamily="34" charset="0"/>
              </a:rPr>
              <a:t> Floor, Charles House</a:t>
            </a:r>
          </a:p>
          <a:p>
            <a:r>
              <a:rPr lang="en-GB" sz="990" dirty="0" smtClean="0">
                <a:latin typeface="Arial" pitchFamily="34" charset="0"/>
                <a:cs typeface="Arial" pitchFamily="34" charset="0"/>
              </a:rPr>
              <a:t>108-110 Finchley Road</a:t>
            </a:r>
          </a:p>
          <a:p>
            <a:r>
              <a:rPr lang="en-GB" sz="990" dirty="0" smtClean="0">
                <a:latin typeface="Arial" pitchFamily="34" charset="0"/>
                <a:cs typeface="Arial" pitchFamily="34" charset="0"/>
              </a:rPr>
              <a:t>London</a:t>
            </a:r>
          </a:p>
          <a:p>
            <a:r>
              <a:rPr lang="en-GB" sz="990" dirty="0" smtClean="0">
                <a:latin typeface="Arial" pitchFamily="34" charset="0"/>
                <a:cs typeface="Arial" pitchFamily="34" charset="0"/>
              </a:rPr>
              <a:t>NW3 </a:t>
            </a:r>
            <a:r>
              <a:rPr lang="en-GB" sz="990" dirty="0">
                <a:latin typeface="Arial" pitchFamily="34" charset="0"/>
                <a:cs typeface="Arial" pitchFamily="34" charset="0"/>
              </a:rPr>
              <a:t>5JJ </a:t>
            </a:r>
            <a:endParaRPr lang="en-GB" sz="990" dirty="0" smtClean="0">
              <a:latin typeface="Arial" pitchFamily="34" charset="0"/>
              <a:cs typeface="Arial" pitchFamily="34" charset="0"/>
            </a:endParaRPr>
          </a:p>
          <a:p>
            <a:r>
              <a:rPr lang="en-GB" sz="990" dirty="0" smtClean="0">
                <a:latin typeface="Arial" pitchFamily="34" charset="0"/>
                <a:cs typeface="Arial" pitchFamily="34" charset="0"/>
              </a:rPr>
              <a:t>www.nlpfm.co.uk</a:t>
            </a:r>
          </a:p>
          <a:p>
            <a:r>
              <a:rPr lang="en-GB" sz="990" dirty="0" smtClean="0">
                <a:latin typeface="Arial" pitchFamily="34" charset="0"/>
                <a:cs typeface="Arial" pitchFamily="34" charset="0"/>
              </a:rPr>
              <a:t>Tel 020 7472 5554</a:t>
            </a:r>
          </a:p>
        </p:txBody>
      </p:sp>
      <p:sp>
        <p:nvSpPr>
          <p:cNvPr id="4" name="TextBox 3"/>
          <p:cNvSpPr txBox="1"/>
          <p:nvPr/>
        </p:nvSpPr>
        <p:spPr>
          <a:xfrm>
            <a:off x="195000" y="1127066"/>
            <a:ext cx="9022248" cy="703269"/>
          </a:xfrm>
          <a:prstGeom prst="rect">
            <a:avLst/>
          </a:prstGeom>
          <a:noFill/>
        </p:spPr>
        <p:txBody>
          <a:bodyPr wrap="square" rtlCol="0">
            <a:spAutoFit/>
          </a:bodyPr>
          <a:lstStyle/>
          <a:p>
            <a:r>
              <a:rPr lang="en-GB" sz="1000" b="1" dirty="0" smtClean="0">
                <a:solidFill>
                  <a:schemeClr val="tx2">
                    <a:lumMod val="60000"/>
                    <a:lumOff val="40000"/>
                  </a:schemeClr>
                </a:solidFill>
                <a:latin typeface="Arial" pitchFamily="34" charset="0"/>
                <a:cs typeface="Arial" pitchFamily="34" charset="0"/>
              </a:rPr>
              <a:t>The Offering</a:t>
            </a:r>
            <a:endParaRPr lang="en-GB" sz="200" b="1" dirty="0" smtClean="0">
              <a:solidFill>
                <a:schemeClr val="tx2">
                  <a:lumMod val="60000"/>
                  <a:lumOff val="40000"/>
                </a:schemeClr>
              </a:solidFill>
              <a:latin typeface="Arial" pitchFamily="34" charset="0"/>
              <a:cs typeface="Arial" pitchFamily="34" charset="0"/>
            </a:endParaRPr>
          </a:p>
          <a:p>
            <a:r>
              <a:rPr lang="en-GB" sz="990" dirty="0" smtClean="0">
                <a:latin typeface="Arial" pitchFamily="34" charset="0"/>
                <a:cs typeface="Arial" pitchFamily="34" charset="0"/>
              </a:rPr>
              <a:t>The NLPFM Discretionary Management Service offers a number of different portfolios to clients. The needs of each client are considered independently and different portfolios are selected based on suitability and approach to risk after a discussion directly with the client. The philosophy of NLPFM is that irrespective of which standard portfolio or specially tailored portfolio is used, clients can be assured that their money is looked after with their interests at heart. </a:t>
            </a:r>
          </a:p>
        </p:txBody>
      </p:sp>
      <p:sp>
        <p:nvSpPr>
          <p:cNvPr id="9" name="TextBox 8"/>
          <p:cNvSpPr txBox="1"/>
          <p:nvPr/>
        </p:nvSpPr>
        <p:spPr>
          <a:xfrm>
            <a:off x="195001" y="1772816"/>
            <a:ext cx="9022248" cy="1169551"/>
          </a:xfrm>
          <a:prstGeom prst="rect">
            <a:avLst/>
          </a:prstGeom>
          <a:noFill/>
          <a:ln>
            <a:noFill/>
          </a:ln>
        </p:spPr>
        <p:txBody>
          <a:bodyPr wrap="square" rtlCol="0">
            <a:spAutoFit/>
          </a:bodyPr>
          <a:lstStyle/>
          <a:p>
            <a:r>
              <a:rPr lang="en-GB" sz="1000" b="1" dirty="0" smtClean="0">
                <a:solidFill>
                  <a:schemeClr val="tx2">
                    <a:lumMod val="60000"/>
                    <a:lumOff val="40000"/>
                  </a:schemeClr>
                </a:solidFill>
                <a:latin typeface="Arial" pitchFamily="34" charset="0"/>
                <a:cs typeface="Arial" pitchFamily="34" charset="0"/>
              </a:rPr>
              <a:t>The Month in Review</a:t>
            </a:r>
          </a:p>
          <a:p>
            <a:r>
              <a:rPr lang="en-GB" sz="1000" dirty="0" smtClean="0">
                <a:latin typeface="Arial" pitchFamily="34" charset="0"/>
                <a:cs typeface="Arial" pitchFamily="34" charset="0"/>
              </a:rPr>
              <a:t>September should have been another good month for risk assets although returns for UK investors were completely wiped-out by a resurgent Pound. Bar the UK, all major equity indices finished the month up, however when converted into Sterling terms they were all in negative territory. Bonds also endured a tough month as the Bank Of England signalled a willingness to raise interest rates faster than anticipated.  Even our Alternative funds felt some aftershocks of the soaring currency meaning it was only property which offered some shelter from the FX headwinds. The </a:t>
            </a:r>
            <a:r>
              <a:rPr lang="en-GB" sz="1000" dirty="0" smtClean="0">
                <a:latin typeface="Arial" pitchFamily="34" charset="0"/>
                <a:cs typeface="Arial" pitchFamily="34" charset="0"/>
              </a:rPr>
              <a:t>MSCI UK Index ended the month </a:t>
            </a:r>
            <a:r>
              <a:rPr lang="en-GB" sz="1000" dirty="0" smtClean="0">
                <a:latin typeface="Arial" pitchFamily="34" charset="0"/>
                <a:cs typeface="Arial" pitchFamily="34" charset="0"/>
              </a:rPr>
              <a:t>down</a:t>
            </a:r>
            <a:r>
              <a:rPr lang="en-GB" sz="1000" dirty="0" smtClean="0">
                <a:latin typeface="Arial" pitchFamily="34" charset="0"/>
                <a:cs typeface="Arial" pitchFamily="34" charset="0"/>
              </a:rPr>
              <a:t> -0.77% </a:t>
            </a:r>
            <a:r>
              <a:rPr lang="en-GB" sz="1000" dirty="0" smtClean="0">
                <a:latin typeface="Arial" pitchFamily="34" charset="0"/>
                <a:cs typeface="Arial" pitchFamily="34" charset="0"/>
              </a:rPr>
              <a:t>whilst </a:t>
            </a:r>
            <a:r>
              <a:rPr lang="en-GB" sz="1000" dirty="0">
                <a:latin typeface="Arial" pitchFamily="34" charset="0"/>
                <a:cs typeface="Arial" pitchFamily="34" charset="0"/>
              </a:rPr>
              <a:t>t</a:t>
            </a:r>
            <a:r>
              <a:rPr lang="en-GB" sz="1000" dirty="0" smtClean="0">
                <a:latin typeface="Arial" pitchFamily="34" charset="0"/>
                <a:cs typeface="Arial" pitchFamily="34" charset="0"/>
              </a:rPr>
              <a:t>he AFI Index was </a:t>
            </a:r>
            <a:r>
              <a:rPr lang="en-GB" sz="1000" dirty="0" smtClean="0">
                <a:latin typeface="Arial" pitchFamily="34" charset="0"/>
                <a:cs typeface="Arial" pitchFamily="34" charset="0"/>
              </a:rPr>
              <a:t>down -0.97%</a:t>
            </a:r>
            <a:r>
              <a:rPr lang="en-GB" sz="1000" dirty="0" smtClean="0">
                <a:latin typeface="Arial" pitchFamily="34" charset="0"/>
                <a:cs typeface="Arial" pitchFamily="34" charset="0"/>
              </a:rPr>
              <a:t>.  </a:t>
            </a:r>
            <a:r>
              <a:rPr lang="en-GB" sz="1000" dirty="0" smtClean="0">
                <a:latin typeface="Arial" pitchFamily="34" charset="0"/>
                <a:cs typeface="Arial" pitchFamily="34" charset="0"/>
              </a:rPr>
              <a:t>Our portfolios were </a:t>
            </a:r>
            <a:r>
              <a:rPr lang="en-GB" sz="1000" dirty="0" smtClean="0">
                <a:latin typeface="Arial" pitchFamily="34" charset="0"/>
                <a:cs typeface="Arial" pitchFamily="34" charset="0"/>
              </a:rPr>
              <a:t>ahead of benchmark and broadly </a:t>
            </a:r>
            <a:r>
              <a:rPr lang="en-GB" sz="1000" dirty="0" smtClean="0">
                <a:latin typeface="Arial" pitchFamily="34" charset="0"/>
                <a:cs typeface="Arial" pitchFamily="34" charset="0"/>
              </a:rPr>
              <a:t>in line with </a:t>
            </a:r>
            <a:r>
              <a:rPr lang="en-GB" sz="1000" dirty="0" smtClean="0">
                <a:latin typeface="Arial" pitchFamily="34" charset="0"/>
                <a:cs typeface="Arial" pitchFamily="34" charset="0"/>
              </a:rPr>
              <a:t>the UK market meaning </a:t>
            </a:r>
            <a:r>
              <a:rPr lang="en-GB" sz="1000" dirty="0" smtClean="0">
                <a:latin typeface="Arial" pitchFamily="34" charset="0"/>
                <a:cs typeface="Arial" pitchFamily="34" charset="0"/>
              </a:rPr>
              <a:t>we continue to deliver superior risk adjusted returns.</a:t>
            </a:r>
            <a:endParaRPr lang="en-GB" sz="1000" b="1" dirty="0" smtClean="0">
              <a:solidFill>
                <a:schemeClr val="tx2">
                  <a:lumMod val="60000"/>
                  <a:lumOff val="40000"/>
                </a:schemeClr>
              </a:solidFill>
              <a:latin typeface="Arial" pitchFamily="34" charset="0"/>
              <a:cs typeface="Arial" pitchFamily="34" charset="0"/>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5001" y="30958"/>
            <a:ext cx="793248" cy="534556"/>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95000" y="674694"/>
            <a:ext cx="8971489" cy="646331"/>
          </a:xfrm>
          <a:prstGeom prst="rect">
            <a:avLst/>
          </a:prstGeom>
          <a:solidFill>
            <a:schemeClr val="tx2"/>
          </a:solidFill>
          <a:ln w="12700">
            <a:solidFill>
              <a:schemeClr val="tx1">
                <a:lumMod val="95000"/>
              </a:schemeClr>
            </a:solidFill>
          </a:ln>
        </p:spPr>
        <p:txBody>
          <a:bodyPr wrap="square" rtlCol="0">
            <a:spAutoFit/>
          </a:bodyPr>
          <a:lstStyle/>
          <a:p>
            <a:r>
              <a:rPr lang="en-GB" sz="2000" dirty="0" smtClean="0">
                <a:solidFill>
                  <a:schemeClr val="bg1"/>
                </a:solidFill>
                <a:latin typeface="+mj-lt"/>
                <a:cs typeface="Arial" pitchFamily="34" charset="0"/>
              </a:rPr>
              <a:t>Discretionary Management Service relative performance </a:t>
            </a:r>
          </a:p>
          <a:p>
            <a:r>
              <a:rPr lang="en-GB" sz="1600" dirty="0" smtClean="0">
                <a:solidFill>
                  <a:schemeClr val="bg1"/>
                </a:solidFill>
                <a:latin typeface="+mj-lt"/>
                <a:cs typeface="Arial" pitchFamily="34" charset="0"/>
              </a:rPr>
              <a:t>January 2008 to September 2017</a:t>
            </a:r>
          </a:p>
        </p:txBody>
      </p:sp>
      <p:sp>
        <p:nvSpPr>
          <p:cNvPr id="10" name="TextBox 9"/>
          <p:cNvSpPr txBox="1"/>
          <p:nvPr/>
        </p:nvSpPr>
        <p:spPr>
          <a:xfrm>
            <a:off x="207726" y="6073170"/>
            <a:ext cx="8958764" cy="646331"/>
          </a:xfrm>
          <a:prstGeom prst="rect">
            <a:avLst/>
          </a:prstGeom>
          <a:noFill/>
          <a:ln>
            <a:solidFill>
              <a:schemeClr val="tx2"/>
            </a:solidFill>
          </a:ln>
        </p:spPr>
        <p:txBody>
          <a:bodyPr wrap="square" rtlCol="0">
            <a:spAutoFit/>
          </a:bodyPr>
          <a:lstStyle/>
          <a:p>
            <a:r>
              <a:rPr lang="en-GB" sz="900" dirty="0" smtClean="0">
                <a:latin typeface="Arial" pitchFamily="34" charset="0"/>
                <a:cs typeface="Arial" pitchFamily="34" charset="0"/>
              </a:rPr>
              <a:t>This is a marketing communication, intended for information only and should not be construed as an invitation or offer to buy and sell any investment vehicle, instrument or service.  This information is based on historic data collected by NLP Financial Management Limited using Financial Express Analytics and presented here in gross form before fees and taxes. The effect of these fees should be considered as they will create a drag on performance. Past performance is not a guide to the future. Changes in rates of exchange may also cause the value of investments to go up or down. </a:t>
            </a:r>
          </a:p>
        </p:txBody>
      </p:sp>
      <p:sp>
        <p:nvSpPr>
          <p:cNvPr id="2" name="TextBox 1"/>
          <p:cNvSpPr txBox="1"/>
          <p:nvPr/>
        </p:nvSpPr>
        <p:spPr>
          <a:xfrm>
            <a:off x="195000" y="1321025"/>
            <a:ext cx="8971489" cy="246221"/>
          </a:xfrm>
          <a:prstGeom prst="rect">
            <a:avLst/>
          </a:prstGeom>
          <a:noFill/>
        </p:spPr>
        <p:txBody>
          <a:bodyPr wrap="square" rtlCol="0">
            <a:spAutoFit/>
          </a:bodyPr>
          <a:lstStyle/>
          <a:p>
            <a:r>
              <a:rPr lang="en-GB" sz="1000" dirty="0" smtClean="0">
                <a:latin typeface="Arial" pitchFamily="34" charset="0"/>
                <a:cs typeface="Arial" pitchFamily="34" charset="0"/>
              </a:rPr>
              <a:t>The graphs below show </a:t>
            </a:r>
            <a:r>
              <a:rPr lang="en-GB" sz="1000" dirty="0">
                <a:latin typeface="Arial" pitchFamily="34" charset="0"/>
                <a:cs typeface="Arial" pitchFamily="34" charset="0"/>
              </a:rPr>
              <a:t>the </a:t>
            </a:r>
            <a:r>
              <a:rPr lang="en-GB" sz="1000" dirty="0" smtClean="0">
                <a:latin typeface="Arial" pitchFamily="34" charset="0"/>
                <a:cs typeface="Arial" pitchFamily="34" charset="0"/>
              </a:rPr>
              <a:t>performance and volatility of our DMS </a:t>
            </a:r>
            <a:r>
              <a:rPr lang="en-GB" sz="1000" dirty="0">
                <a:latin typeface="Arial" pitchFamily="34" charset="0"/>
                <a:cs typeface="Arial" pitchFamily="34" charset="0"/>
              </a:rPr>
              <a:t>portfolios against the </a:t>
            </a:r>
            <a:r>
              <a:rPr lang="en-GB" sz="1000" dirty="0" smtClean="0">
                <a:latin typeface="Arial" pitchFamily="34" charset="0"/>
                <a:cs typeface="Arial" pitchFamily="34" charset="0"/>
              </a:rPr>
              <a:t>MSCI UK Index </a:t>
            </a:r>
            <a:r>
              <a:rPr lang="en-GB" sz="1000" dirty="0">
                <a:latin typeface="Arial" pitchFamily="34" charset="0"/>
                <a:cs typeface="Arial" pitchFamily="34" charset="0"/>
              </a:rPr>
              <a:t>and the </a:t>
            </a:r>
            <a:r>
              <a:rPr lang="en-GB" sz="1000" dirty="0" smtClean="0">
                <a:latin typeface="Arial" pitchFamily="34" charset="0"/>
                <a:cs typeface="Arial" pitchFamily="34" charset="0"/>
              </a:rPr>
              <a:t>AFI Balanced Index.</a:t>
            </a:r>
            <a:endParaRPr lang="en-GB" sz="1000" dirty="0">
              <a:latin typeface="Arial" pitchFamily="34" charset="0"/>
              <a:cs typeface="Arial" pitchFamily="34" charset="0"/>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7726" y="33919"/>
            <a:ext cx="793248" cy="534556"/>
          </a:xfrm>
          <a:prstGeom prst="rect">
            <a:avLst/>
          </a:prstGeom>
        </p:spPr>
      </p:pic>
      <p:graphicFrame>
        <p:nvGraphicFramePr>
          <p:cNvPr id="19" name="Chart 18"/>
          <p:cNvGraphicFramePr>
            <a:graphicFrameLocks/>
          </p:cNvGraphicFramePr>
          <p:nvPr>
            <p:extLst>
              <p:ext uri="{D42A27DB-BD31-4B8C-83A1-F6EECF244321}">
                <p14:modId xmlns:p14="http://schemas.microsoft.com/office/powerpoint/2010/main" val="1713441079"/>
              </p:ext>
            </p:extLst>
          </p:nvPr>
        </p:nvGraphicFramePr>
        <p:xfrm>
          <a:off x="4176688" y="3861048"/>
          <a:ext cx="4104456" cy="217658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hart 12"/>
          <p:cNvGraphicFramePr>
            <a:graphicFrameLocks/>
          </p:cNvGraphicFramePr>
          <p:nvPr>
            <p:extLst>
              <p:ext uri="{D42A27DB-BD31-4B8C-83A1-F6EECF244321}">
                <p14:modId xmlns:p14="http://schemas.microsoft.com/office/powerpoint/2010/main" val="2793214915"/>
              </p:ext>
            </p:extLst>
          </p:nvPr>
        </p:nvGraphicFramePr>
        <p:xfrm>
          <a:off x="0" y="1574006"/>
          <a:ext cx="4248696" cy="221503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 name="Chart 13"/>
          <p:cNvGraphicFramePr>
            <a:graphicFrameLocks/>
          </p:cNvGraphicFramePr>
          <p:nvPr>
            <p:extLst>
              <p:ext uri="{D42A27DB-BD31-4B8C-83A1-F6EECF244321}">
                <p14:modId xmlns:p14="http://schemas.microsoft.com/office/powerpoint/2010/main" val="2936444019"/>
              </p:ext>
            </p:extLst>
          </p:nvPr>
        </p:nvGraphicFramePr>
        <p:xfrm>
          <a:off x="4248696" y="1567246"/>
          <a:ext cx="5112792" cy="4505924"/>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6" name="Chart 15"/>
          <p:cNvGraphicFramePr>
            <a:graphicFrameLocks/>
          </p:cNvGraphicFramePr>
          <p:nvPr>
            <p:extLst>
              <p:ext uri="{D42A27DB-BD31-4B8C-83A1-F6EECF244321}">
                <p14:modId xmlns:p14="http://schemas.microsoft.com/office/powerpoint/2010/main" val="1151548293"/>
              </p:ext>
            </p:extLst>
          </p:nvPr>
        </p:nvGraphicFramePr>
        <p:xfrm>
          <a:off x="0" y="3789040"/>
          <a:ext cx="4176687" cy="2284130"/>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17135</TotalTime>
  <Words>678</Words>
  <Application>Microsoft Office PowerPoint</Application>
  <PresentationFormat>Custom</PresentationFormat>
  <Paragraphs>104</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NLP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James Vinall</dc:creator>
  <cp:lastModifiedBy>Stuart Saberi</cp:lastModifiedBy>
  <cp:revision>922</cp:revision>
  <cp:lastPrinted>2017-05-22T15:36:42Z</cp:lastPrinted>
  <dcterms:created xsi:type="dcterms:W3CDTF">2010-06-28T15:54:41Z</dcterms:created>
  <dcterms:modified xsi:type="dcterms:W3CDTF">2017-10-02T15:17:05Z</dcterms:modified>
</cp:coreProperties>
</file>