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solidFill>
              </a:defRPr>
            </a:pPr>
            <a:r>
              <a:rPr lang="en-GB" sz="700">
                <a:solidFill>
                  <a:schemeClr val="tx2"/>
                </a:solidFill>
              </a:rPr>
              <a:t>Annual Volatility of our 5 Models in Bar Charts and</a:t>
            </a:r>
            <a:r>
              <a:rPr lang="en-GB" sz="700" baseline="0">
                <a:solidFill>
                  <a:schemeClr val="tx2"/>
                </a:solidFill>
              </a:rPr>
              <a:t> MSCI UK and AFI Balanced in Line Graphs</a:t>
            </a:r>
            <a:endParaRPr lang="en-GB" sz="700">
              <a:solidFill>
                <a:schemeClr val="tx2"/>
              </a:solidFill>
            </a:endParaRPr>
          </a:p>
        </c:rich>
      </c:tx>
      <c:layout>
        <c:manualLayout>
          <c:xMode val="edge"/>
          <c:yMode val="edge"/>
          <c:x val="0.17623163703058334"/>
          <c:y val="3.7583946611296062E-2"/>
        </c:manualLayout>
      </c:layout>
      <c:overlay val="1"/>
    </c:title>
    <c:autoTitleDeleted val="0"/>
    <c:plotArea>
      <c:layout>
        <c:manualLayout>
          <c:layoutTarget val="inner"/>
          <c:xMode val="edge"/>
          <c:yMode val="edge"/>
          <c:x val="8.4945771136972895E-2"/>
          <c:y val="5.0925925925925923E-2"/>
          <c:w val="0.88249197073452479"/>
          <c:h val="0.8502697579469232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dLbls>
          <c:showLegendKey val="0"/>
          <c:showVal val="0"/>
          <c:showCatName val="0"/>
          <c:showSerName val="0"/>
          <c:showPercent val="0"/>
          <c:showBubbleSize val="0"/>
        </c:dLbls>
        <c:gapWidth val="150"/>
        <c:axId val="128366848"/>
        <c:axId val="128380928"/>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mooth val="0"/>
        </c:ser>
        <c:dLbls>
          <c:showLegendKey val="0"/>
          <c:showVal val="0"/>
          <c:showCatName val="0"/>
          <c:showSerName val="0"/>
          <c:showPercent val="0"/>
          <c:showBubbleSize val="0"/>
        </c:dLbls>
        <c:marker val="1"/>
        <c:smooth val="0"/>
        <c:axId val="128366848"/>
        <c:axId val="128380928"/>
      </c:lineChart>
      <c:catAx>
        <c:axId val="128366848"/>
        <c:scaling>
          <c:orientation val="minMax"/>
        </c:scaling>
        <c:delete val="0"/>
        <c:axPos val="b"/>
        <c:numFmt formatCode="General" sourceLinked="1"/>
        <c:majorTickMark val="out"/>
        <c:minorTickMark val="none"/>
        <c:tickLblPos val="nextTo"/>
        <c:txPr>
          <a:bodyPr/>
          <a:lstStyle/>
          <a:p>
            <a:pPr>
              <a:defRPr sz="800"/>
            </a:pPr>
            <a:endParaRPr lang="en-US"/>
          </a:p>
        </c:txPr>
        <c:crossAx val="128380928"/>
        <c:crosses val="autoZero"/>
        <c:auto val="1"/>
        <c:lblAlgn val="ctr"/>
        <c:lblOffset val="100"/>
        <c:noMultiLvlLbl val="0"/>
      </c:catAx>
      <c:valAx>
        <c:axId val="128380928"/>
        <c:scaling>
          <c:orientation val="minMax"/>
        </c:scaling>
        <c:delete val="0"/>
        <c:axPos val="l"/>
        <c:majorGridlines/>
        <c:numFmt formatCode="0%" sourceLinked="0"/>
        <c:majorTickMark val="out"/>
        <c:minorTickMark val="none"/>
        <c:tickLblPos val="nextTo"/>
        <c:txPr>
          <a:bodyPr/>
          <a:lstStyle/>
          <a:p>
            <a:pPr>
              <a:defRPr sz="800"/>
            </a:pPr>
            <a:endParaRPr lang="en-US"/>
          </a:p>
        </c:txPr>
        <c:crossAx val="128366848"/>
        <c:crosses val="autoZero"/>
        <c:crossBetween val="between"/>
        <c:dispUnits>
          <c:builtInUnit val="hundreds"/>
        </c:dispUnits>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Peak to Trough Fall of our Balanced Model, MSCI UK and AFI Balanced</a:t>
            </a:r>
          </a:p>
        </c:rich>
      </c:tx>
      <c:layout>
        <c:manualLayout>
          <c:xMode val="edge"/>
          <c:yMode val="edge"/>
          <c:x val="0.21283827241100406"/>
          <c:y val="0.78591958309713483"/>
        </c:manualLayout>
      </c:layout>
      <c:overlay val="1"/>
    </c:title>
    <c:autoTitleDeleted val="0"/>
    <c:plotArea>
      <c:layout>
        <c:manualLayout>
          <c:layoutTarget val="inner"/>
          <c:xMode val="edge"/>
          <c:yMode val="edge"/>
          <c:x val="4.1250927284279579E-2"/>
          <c:y val="9.9385508889816843E-2"/>
          <c:w val="0.92202753929660775"/>
          <c:h val="0.81299675153540363"/>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-0.78</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-0.97</c:v>
                </c:pt>
              </c:numCache>
            </c:numRef>
          </c:val>
        </c:ser>
        <c:dLbls>
          <c:showLegendKey val="0"/>
          <c:showVal val="0"/>
          <c:showCatName val="0"/>
          <c:showSerName val="0"/>
          <c:showPercent val="0"/>
          <c:showBubbleSize val="0"/>
        </c:dLbls>
        <c:gapWidth val="150"/>
        <c:axId val="128939520"/>
        <c:axId val="128941056"/>
      </c:barChart>
      <c:catAx>
        <c:axId val="128939520"/>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28941056"/>
        <c:crosses val="autoZero"/>
        <c:auto val="1"/>
        <c:lblAlgn val="ctr"/>
        <c:lblOffset val="100"/>
        <c:noMultiLvlLbl val="0"/>
      </c:catAx>
      <c:valAx>
        <c:axId val="128941056"/>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28939520"/>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700" baseline="0" dirty="0">
                <a:solidFill>
                  <a:schemeClr val="tx2">
                    <a:lumMod val="75000"/>
                  </a:schemeClr>
                </a:solidFill>
              </a:rPr>
              <a:t>NAV Performance of 3 our models, MSCI UK and AFI Balanced - Since Inception</a:t>
            </a:r>
          </a:p>
        </c:rich>
      </c:tx>
      <c:layout>
        <c:manualLayout>
          <c:xMode val="edge"/>
          <c:yMode val="edge"/>
          <c:x val="0.14732598041005571"/>
          <c:y val="4.7493432258437024E-2"/>
        </c:manualLayout>
      </c:layout>
      <c:overlay val="1"/>
      <c:spPr>
        <a:ln>
          <a:noFill/>
        </a:ln>
      </c:spPr>
    </c:title>
    <c:autoTitleDeleted val="0"/>
    <c:plotArea>
      <c:layout>
        <c:manualLayout>
          <c:layoutTarget val="inner"/>
          <c:xMode val="edge"/>
          <c:yMode val="edge"/>
          <c:x val="6.4119312413563251E-2"/>
          <c:y val="5.0110154017148308E-2"/>
          <c:w val="0.90434755333698558"/>
          <c:h val="0.7404821877074973"/>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13-'!$V$5:$V$125</c:f>
              <c:numCache>
                <c:formatCode>0.00</c:formatCode>
                <c:ptCount val="121"/>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13-'!$W$5:$W$125</c:f>
              <c:numCache>
                <c:formatCode>0.00</c:formatCode>
                <c:ptCount val="121"/>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13-'!$X$5:$X$125</c:f>
              <c:numCache>
                <c:formatCode>0.00</c:formatCode>
                <c:ptCount val="121"/>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numCache>
            </c:numRef>
          </c:val>
          <c:smooth val="0"/>
        </c:ser>
        <c:ser>
          <c:idx val="0"/>
          <c:order val="4"/>
          <c:tx>
            <c:strRef>
              <c:f>'MSCI - Aug 13-'!$Y$1:$Y$4</c:f>
              <c:strCache>
                <c:ptCount val="1"/>
                <c:pt idx="0">
                  <c:v>NAV NLPFM Adventurous</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13-'!$Z$5:$Z$125</c:f>
              <c:numCache>
                <c:formatCode>0.00</c:formatCode>
                <c:ptCount val="121"/>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numCache>
            </c:numRef>
          </c:cat>
          <c:val>
            <c:numRef>
              <c:f>'MSCI - Aug 13-'!$AA$5:$AA$125</c:f>
              <c:numCache>
                <c:formatCode>0.00</c:formatCode>
                <c:ptCount val="121"/>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pt idx="118">
                  <c:v>171.46801448883735</c:v>
                </c:pt>
              </c:numCache>
            </c:numRef>
          </c:val>
          <c:smooth val="0"/>
        </c:ser>
        <c:dLbls>
          <c:showLegendKey val="0"/>
          <c:showVal val="0"/>
          <c:showCatName val="0"/>
          <c:showSerName val="0"/>
          <c:showPercent val="0"/>
          <c:showBubbleSize val="0"/>
        </c:dLbls>
        <c:marker val="1"/>
        <c:smooth val="0"/>
        <c:axId val="130446464"/>
        <c:axId val="130448000"/>
      </c:lineChart>
      <c:dateAx>
        <c:axId val="130446464"/>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30448000"/>
        <c:crosses val="autoZero"/>
        <c:auto val="1"/>
        <c:lblOffset val="100"/>
        <c:baseTimeUnit val="months"/>
        <c:majorUnit val="6"/>
        <c:majorTimeUnit val="months"/>
      </c:dateAx>
      <c:valAx>
        <c:axId val="130448000"/>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30446464"/>
        <c:crossesAt val="39447"/>
        <c:crossBetween val="between"/>
        <c:majorUnit val="20"/>
        <c:minorUnit val="4"/>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700" dirty="0">
                <a:solidFill>
                  <a:schemeClr val="tx2">
                    <a:lumMod val="75000"/>
                  </a:schemeClr>
                </a:solidFill>
              </a:rPr>
              <a:t>NAV</a:t>
            </a:r>
            <a:r>
              <a:rPr lang="en-GB" sz="700" baseline="0" dirty="0">
                <a:solidFill>
                  <a:schemeClr val="tx2">
                    <a:lumMod val="75000"/>
                  </a:schemeClr>
                </a:solidFill>
              </a:rPr>
              <a:t> Performance of our 5 models, MSCI UK and AFI Balanced - Since Inception</a:t>
            </a:r>
            <a:endParaRPr lang="en-GB" sz="700" dirty="0">
              <a:solidFill>
                <a:schemeClr val="tx2">
                  <a:lumMod val="75000"/>
                </a:schemeClr>
              </a:solidFill>
            </a:endParaRPr>
          </a:p>
        </c:rich>
      </c:tx>
      <c:layout>
        <c:manualLayout>
          <c:xMode val="edge"/>
          <c:yMode val="edge"/>
          <c:x val="7.817835714088657E-2"/>
          <c:y val="5.5344203045000567E-2"/>
        </c:manualLayout>
      </c:layout>
      <c:overlay val="1"/>
    </c:title>
    <c:autoTitleDeleted val="0"/>
    <c:plotArea>
      <c:layout>
        <c:manualLayout>
          <c:layoutTarget val="inner"/>
          <c:xMode val="edge"/>
          <c:yMode val="edge"/>
          <c:x val="4.6960575391631953E-2"/>
          <c:y val="5.59477337341781E-2"/>
          <c:w val="0.49530889484460894"/>
          <c:h val="0.3845234220952285"/>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13-'!$AE$69:$AE$127</c:f>
              <c:numCache>
                <c:formatCode>0.00</c:formatCode>
                <c:ptCount val="59"/>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13-'!$AF$69:$AF$127</c:f>
              <c:numCache>
                <c:formatCode>0.00</c:formatCode>
                <c:ptCount val="59"/>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13-'!$AG$69:$AG$127</c:f>
              <c:numCache>
                <c:formatCode>0.00</c:formatCode>
                <c:ptCount val="59"/>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13-'!$AH$69:$AH$127</c:f>
              <c:numCache>
                <c:formatCode>0.00</c:formatCode>
                <c:ptCount val="59"/>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13-'!$AI$69:$AI$127</c:f>
              <c:numCache>
                <c:formatCode>0.00</c:formatCode>
                <c:ptCount val="59"/>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pt idx="56">
                  <c:v>165.07912692152283</c:v>
                </c:pt>
                <c:pt idx="57">
                  <c:v>163.75849390615065</c:v>
                </c:pt>
                <c:pt idx="58">
                  <c:v>168.05952068142403</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13-'!$AJ$69:$AJ$127</c:f>
              <c:numCache>
                <c:formatCode>0.00</c:formatCode>
                <c:ptCount val="59"/>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13-'!$AD$69:$AD$127</c:f>
              <c:numCache>
                <c:formatCode>mmm\-yy</c:formatCode>
                <c:ptCount val="59"/>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numCache>
            </c:numRef>
          </c:cat>
          <c:val>
            <c:numRef>
              <c:f>'MSCI - Aug 13-'!$AK$69:$AK$127</c:f>
              <c:numCache>
                <c:formatCode>0.00</c:formatCode>
                <c:ptCount val="59"/>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pt idx="58">
                  <c:v>150.11365273018481</c:v>
                </c:pt>
              </c:numCache>
            </c:numRef>
          </c:val>
          <c:smooth val="0"/>
        </c:ser>
        <c:dLbls>
          <c:showLegendKey val="0"/>
          <c:showVal val="0"/>
          <c:showCatName val="0"/>
          <c:showSerName val="0"/>
          <c:showPercent val="0"/>
          <c:showBubbleSize val="0"/>
        </c:dLbls>
        <c:marker val="1"/>
        <c:smooth val="0"/>
        <c:axId val="130567552"/>
        <c:axId val="130589824"/>
      </c:lineChart>
      <c:dateAx>
        <c:axId val="130567552"/>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30589824"/>
        <c:crosses val="autoZero"/>
        <c:auto val="1"/>
        <c:lblOffset val="100"/>
        <c:baseTimeUnit val="months"/>
        <c:majorUnit val="6"/>
        <c:majorTimeUnit val="months"/>
      </c:dateAx>
      <c:valAx>
        <c:axId val="130589824"/>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30567552"/>
        <c:crossesAt val="41274"/>
        <c:crossBetween val="between"/>
      </c:valAx>
    </c:plotArea>
    <c:legend>
      <c:legendPos val="r"/>
      <c:layout>
        <c:manualLayout>
          <c:xMode val="edge"/>
          <c:yMode val="edge"/>
          <c:x val="0.54645477282621646"/>
          <c:y val="4.0378813093266859E-2"/>
          <c:w val="0.1517417921131636"/>
          <c:h val="0.91704695595685271"/>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0.2632</cdr:x>
      <cdr:y>0.71429</cdr:y>
    </cdr:from>
    <cdr:to>
      <cdr:x>0.9286</cdr:x>
      <cdr:y>0.78334</cdr:y>
    </cdr:to>
    <cdr:sp macro="" textlink="">
      <cdr:nvSpPr>
        <cdr:cNvPr id="4" name="TextBox 3"/>
        <cdr:cNvSpPr txBox="1"/>
      </cdr:nvSpPr>
      <cdr:spPr>
        <a:xfrm xmlns:a="http://schemas.openxmlformats.org/drawingml/2006/main">
          <a:off x="1080343" y="1440160"/>
          <a:ext cx="2731254" cy="1392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0.386</cdr:x>
      <cdr:y>0.75</cdr:y>
    </cdr:from>
    <cdr:to>
      <cdr:x>0.50767</cdr:x>
      <cdr:y>0.98674</cdr:y>
    </cdr:to>
    <cdr:sp macro="" textlink="">
      <cdr:nvSpPr>
        <cdr:cNvPr id="5" name="TextBox 4"/>
        <cdr:cNvSpPr txBox="1"/>
      </cdr:nvSpPr>
      <cdr:spPr>
        <a:xfrm xmlns:a="http://schemas.openxmlformats.org/drawingml/2006/main">
          <a:off x="1584399" y="1512168"/>
          <a:ext cx="499416" cy="4773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11/6/2017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11/6/2017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402429326"/>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7.51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23.74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3.96</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1.75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9.01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27.80</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51.34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4.80</a:t>
                      </a: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80.15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7.26</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2.05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9.22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10.24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31.67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56.33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5.40</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83.58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7.93</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2.33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10.43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11.67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35.86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62.01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6.01</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94.43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8.73</a:t>
                      </a: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2.63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11.71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13.05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39.57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7.31</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1.65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11.81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26.95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54.10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10.30</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66.34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14.15</a:t>
                      </a: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2.36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10.34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10.63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29.65</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52.27</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6.32</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71.47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10.02</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October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015663"/>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October was another very good month for risk assets as most markets continued to make new highs on the back of some positive macro data and strong company earnings. All major equity indices finished the month </a:t>
            </a:r>
            <a:r>
              <a:rPr lang="en-GB" sz="1000" dirty="0" smtClean="0">
                <a:latin typeface="Arial" pitchFamily="34" charset="0"/>
                <a:cs typeface="Arial" pitchFamily="34" charset="0"/>
              </a:rPr>
              <a:t>up convincingly </a:t>
            </a:r>
            <a:r>
              <a:rPr lang="en-GB" sz="1000" dirty="0" smtClean="0">
                <a:latin typeface="Arial" pitchFamily="34" charset="0"/>
                <a:cs typeface="Arial" pitchFamily="34" charset="0"/>
              </a:rPr>
              <a:t>with Japan and Asia the </a:t>
            </a:r>
            <a:r>
              <a:rPr lang="en-GB" sz="1000" dirty="0" smtClean="0">
                <a:latin typeface="Arial" pitchFamily="34" charset="0"/>
                <a:cs typeface="Arial" pitchFamily="34" charset="0"/>
              </a:rPr>
              <a:t>stand-out performers. </a:t>
            </a:r>
            <a:r>
              <a:rPr lang="en-GB" sz="1000" dirty="0" smtClean="0">
                <a:latin typeface="Arial" pitchFamily="34" charset="0"/>
                <a:cs typeface="Arial" pitchFamily="34" charset="0"/>
              </a:rPr>
              <a:t>Bonds bounced back after a tough time in September with safe havens and corporate debt rallying together. Our combined alternative funds also had a good month and the property funds </a:t>
            </a:r>
            <a:r>
              <a:rPr lang="en-GB" sz="1000" dirty="0" smtClean="0">
                <a:latin typeface="Arial" pitchFamily="34" charset="0"/>
                <a:cs typeface="Arial" pitchFamily="34" charset="0"/>
              </a:rPr>
              <a:t>continued </a:t>
            </a:r>
            <a:r>
              <a:rPr lang="en-GB" sz="1000" dirty="0" smtClean="0">
                <a:latin typeface="Arial" pitchFamily="34" charset="0"/>
                <a:cs typeface="Arial" pitchFamily="34" charset="0"/>
              </a:rPr>
              <a:t>to achieve yield-like returns. The MSCI UK Index ended the month up 1.65% 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up 2.36%. Our portfolios were ahead of the market and broadly in line with the benchmark, meaning we continue to deliver superior risk adjusted returns.</a:t>
            </a:r>
            <a:endParaRPr lang="en-GB" sz="1000" b="1" dirty="0" smtClean="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October 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9" name="Chart 18"/>
          <p:cNvGraphicFramePr>
            <a:graphicFrameLocks/>
          </p:cNvGraphicFramePr>
          <p:nvPr>
            <p:extLst>
              <p:ext uri="{D42A27DB-BD31-4B8C-83A1-F6EECF244321}">
                <p14:modId xmlns:p14="http://schemas.microsoft.com/office/powerpoint/2010/main" val="1713441079"/>
              </p:ext>
            </p:extLst>
          </p:nvPr>
        </p:nvGraphicFramePr>
        <p:xfrm>
          <a:off x="4176688" y="3861048"/>
          <a:ext cx="4104456" cy="2176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151548293"/>
              </p:ext>
            </p:extLst>
          </p:nvPr>
        </p:nvGraphicFramePr>
        <p:xfrm>
          <a:off x="0" y="3789040"/>
          <a:ext cx="4176687" cy="22841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4221073052"/>
              </p:ext>
            </p:extLst>
          </p:nvPr>
        </p:nvGraphicFramePr>
        <p:xfrm>
          <a:off x="72232" y="1599890"/>
          <a:ext cx="4176464" cy="22168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a:graphicFrameLocks/>
          </p:cNvGraphicFramePr>
          <p:nvPr>
            <p:extLst>
              <p:ext uri="{D42A27DB-BD31-4B8C-83A1-F6EECF244321}">
                <p14:modId xmlns:p14="http://schemas.microsoft.com/office/powerpoint/2010/main" val="142690601"/>
              </p:ext>
            </p:extLst>
          </p:nvPr>
        </p:nvGraphicFramePr>
        <p:xfrm>
          <a:off x="4176688" y="1452925"/>
          <a:ext cx="7430765" cy="432952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17348</TotalTime>
  <Words>658</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932</cp:revision>
  <cp:lastPrinted>2017-05-22T15:36:42Z</cp:lastPrinted>
  <dcterms:created xsi:type="dcterms:W3CDTF">2010-06-28T15:54:41Z</dcterms:created>
  <dcterms:modified xsi:type="dcterms:W3CDTF">2017-11-06T16:10:30Z</dcterms:modified>
</cp:coreProperties>
</file>