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691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028"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Copy%20of%20Master%20-%20NEW.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lpfm\nlpfm\Stuart\Discretionary\Model%20Portfolios\Performance\Copy%20of%20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Copy%20of%20Master%20-%20N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Copy%20of%20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pPr>
            <a:r>
              <a:rPr lang="en-GB" sz="800" dirty="0"/>
              <a:t>Maximum</a:t>
            </a:r>
            <a:r>
              <a:rPr lang="en-GB" sz="800" baseline="0" dirty="0"/>
              <a:t> Monthly </a:t>
            </a:r>
            <a:r>
              <a:rPr lang="en-GB" sz="800" baseline="0" dirty="0" smtClean="0"/>
              <a:t>Fall </a:t>
            </a:r>
            <a:r>
              <a:rPr lang="en-GB" sz="800" baseline="0" dirty="0"/>
              <a:t>of our Balanced Model, MSCI UK and AFI Balanced</a:t>
            </a:r>
          </a:p>
        </c:rich>
      </c:tx>
      <c:layout>
        <c:manualLayout>
          <c:xMode val="edge"/>
          <c:yMode val="edge"/>
          <c:x val="0.16681336347349032"/>
          <c:y val="0.87158674724804364"/>
        </c:manualLayout>
      </c:layout>
      <c:overlay val="1"/>
    </c:title>
    <c:autoTitleDeleted val="0"/>
    <c:plotArea>
      <c:layout>
        <c:manualLayout>
          <c:layoutTarget val="inner"/>
          <c:xMode val="edge"/>
          <c:yMode val="edge"/>
          <c:x val="4.1250927284279579E-2"/>
          <c:y val="0.13258172228208404"/>
          <c:w val="0.8889560367454068"/>
          <c:h val="0.83844412026649051"/>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Calculations!$B$3:$B$13</c:f>
              <c:numCache>
                <c:formatCode>General</c:formatCode>
                <c:ptCount val="11"/>
                <c:pt idx="0">
                  <c:v>-8.0399999999999991</c:v>
                </c:pt>
                <c:pt idx="1">
                  <c:v>-4.5</c:v>
                </c:pt>
                <c:pt idx="2">
                  <c:v>-3.1</c:v>
                </c:pt>
                <c:pt idx="3">
                  <c:v>-3.714</c:v>
                </c:pt>
                <c:pt idx="4">
                  <c:v>-2.4620000000000002</c:v>
                </c:pt>
                <c:pt idx="5">
                  <c:v>-2.5099999999999998</c:v>
                </c:pt>
                <c:pt idx="6">
                  <c:v>-1.65</c:v>
                </c:pt>
                <c:pt idx="7">
                  <c:v>-2.88</c:v>
                </c:pt>
                <c:pt idx="8">
                  <c:v>-2.33</c:v>
                </c:pt>
                <c:pt idx="9">
                  <c:v>-0.78</c:v>
                </c:pt>
                <c:pt idx="10">
                  <c:v>-1.65</c:v>
                </c:pt>
              </c:numCache>
            </c:numRef>
          </c:val>
        </c:ser>
        <c:ser>
          <c:idx val="1"/>
          <c:order val="1"/>
          <c:tx>
            <c:strRef>
              <c:f>Calculations!$C$2</c:f>
              <c:strCache>
                <c:ptCount val="1"/>
                <c:pt idx="0">
                  <c:v>Min of MSCI</c:v>
                </c:pt>
              </c:strCache>
            </c:strRef>
          </c:tx>
          <c:spPr>
            <a:solidFill>
              <a:srgbClr val="FF0000"/>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Calculations!$C$3:$C$13</c:f>
              <c:numCache>
                <c:formatCode>General</c:formatCode>
                <c:ptCount val="11"/>
                <c:pt idx="0">
                  <c:v>-12.87</c:v>
                </c:pt>
                <c:pt idx="1">
                  <c:v>-7.13</c:v>
                </c:pt>
                <c:pt idx="2">
                  <c:v>-6.12</c:v>
                </c:pt>
                <c:pt idx="3">
                  <c:v>-6.56</c:v>
                </c:pt>
                <c:pt idx="4">
                  <c:v>-6.6</c:v>
                </c:pt>
                <c:pt idx="5">
                  <c:v>-5.24</c:v>
                </c:pt>
                <c:pt idx="6">
                  <c:v>-3.55</c:v>
                </c:pt>
                <c:pt idx="7">
                  <c:v>-6.43</c:v>
                </c:pt>
                <c:pt idx="8">
                  <c:v>-2.36</c:v>
                </c:pt>
                <c:pt idx="9">
                  <c:v>-2.54</c:v>
                </c:pt>
                <c:pt idx="10">
                  <c:v>-3.39</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Calculations!$A$3:$A$13</c:f>
              <c:numCache>
                <c:formatCode>0</c:formatCode>
                <c:ptCount val="11"/>
                <c:pt idx="0">
                  <c:v>2008</c:v>
                </c:pt>
                <c:pt idx="1">
                  <c:v>2009</c:v>
                </c:pt>
                <c:pt idx="2">
                  <c:v>2010</c:v>
                </c:pt>
                <c:pt idx="3">
                  <c:v>2011</c:v>
                </c:pt>
                <c:pt idx="4">
                  <c:v>2012</c:v>
                </c:pt>
                <c:pt idx="5">
                  <c:v>2013</c:v>
                </c:pt>
                <c:pt idx="6">
                  <c:v>2014</c:v>
                </c:pt>
                <c:pt idx="7">
                  <c:v>2015</c:v>
                </c:pt>
                <c:pt idx="8">
                  <c:v>2016</c:v>
                </c:pt>
                <c:pt idx="9">
                  <c:v>2017</c:v>
                </c:pt>
                <c:pt idx="10">
                  <c:v>2018</c:v>
                </c:pt>
              </c:numCache>
            </c:numRef>
          </c:cat>
          <c:val>
            <c:numRef>
              <c:f>Calculations!$D$3:$D$13</c:f>
              <c:numCache>
                <c:formatCode>General</c:formatCode>
                <c:ptCount val="11"/>
                <c:pt idx="0">
                  <c:v>-11.09</c:v>
                </c:pt>
                <c:pt idx="1">
                  <c:v>-5.23</c:v>
                </c:pt>
                <c:pt idx="2">
                  <c:v>-3.32</c:v>
                </c:pt>
                <c:pt idx="3">
                  <c:v>-5.33</c:v>
                </c:pt>
                <c:pt idx="4">
                  <c:v>-3.13</c:v>
                </c:pt>
                <c:pt idx="5">
                  <c:v>-3.16</c:v>
                </c:pt>
                <c:pt idx="6">
                  <c:v>-1.5</c:v>
                </c:pt>
                <c:pt idx="7">
                  <c:v>-3.38</c:v>
                </c:pt>
                <c:pt idx="8">
                  <c:v>-3.4</c:v>
                </c:pt>
                <c:pt idx="9">
                  <c:v>-0.97</c:v>
                </c:pt>
                <c:pt idx="10">
                  <c:v>-2.13</c:v>
                </c:pt>
              </c:numCache>
            </c:numRef>
          </c:val>
        </c:ser>
        <c:dLbls>
          <c:showLegendKey val="0"/>
          <c:showVal val="0"/>
          <c:showCatName val="0"/>
          <c:showSerName val="0"/>
          <c:showPercent val="0"/>
          <c:showBubbleSize val="0"/>
        </c:dLbls>
        <c:gapWidth val="150"/>
        <c:axId val="84583552"/>
        <c:axId val="84585088"/>
      </c:barChart>
      <c:catAx>
        <c:axId val="84583552"/>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84585088"/>
        <c:crosses val="autoZero"/>
        <c:auto val="1"/>
        <c:lblAlgn val="ctr"/>
        <c:lblOffset val="100"/>
        <c:noMultiLvlLbl val="0"/>
      </c:catAx>
      <c:valAx>
        <c:axId val="84585088"/>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84583552"/>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solidFill>
              </a:defRPr>
            </a:pPr>
            <a:r>
              <a:rPr lang="en-GB" sz="800">
                <a:solidFill>
                  <a:schemeClr val="tx2"/>
                </a:solidFill>
              </a:rPr>
              <a:t>Annual Volatility of our 5 Models in Bar Charts and</a:t>
            </a:r>
            <a:r>
              <a:rPr lang="en-GB" sz="800" baseline="0">
                <a:solidFill>
                  <a:schemeClr val="tx2"/>
                </a:solidFill>
              </a:rPr>
              <a:t> MSCI UK and AFI Balanced in Line Graphs</a:t>
            </a:r>
            <a:endParaRPr lang="en-GB" sz="800">
              <a:solidFill>
                <a:schemeClr val="tx2"/>
              </a:solidFill>
            </a:endParaRPr>
          </a:p>
        </c:rich>
      </c:tx>
      <c:layout>
        <c:manualLayout>
          <c:xMode val="edge"/>
          <c:yMode val="edge"/>
          <c:x val="0.20578706275434414"/>
          <c:y val="7.4074018409917744E-2"/>
        </c:manualLayout>
      </c:layout>
      <c:overlay val="1"/>
    </c:title>
    <c:autoTitleDeleted val="0"/>
    <c:plotArea>
      <c:layout>
        <c:manualLayout>
          <c:layoutTarget val="inner"/>
          <c:xMode val="edge"/>
          <c:yMode val="edge"/>
          <c:x val="7.430681570360495E-2"/>
          <c:y val="6.7845918488454351E-2"/>
          <c:w val="0.90932904545103976"/>
          <c:h val="0.79636925883387522"/>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Calculations!$B$25:$B$34</c:f>
              <c:numCache>
                <c:formatCode>General</c:formatCode>
                <c:ptCount val="10"/>
                <c:pt idx="5">
                  <c:v>4.83293108880014</c:v>
                </c:pt>
                <c:pt idx="6">
                  <c:v>3.527527591542114</c:v>
                </c:pt>
                <c:pt idx="7">
                  <c:v>4.5467342525857344</c:v>
                </c:pt>
                <c:pt idx="8">
                  <c:v>4.1599840034657474</c:v>
                </c:pt>
                <c:pt idx="9">
                  <c:v>2.522010285879464</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Calculations!$C$25:$C$34</c:f>
              <c:numCache>
                <c:formatCode>General</c:formatCode>
                <c:ptCount val="10"/>
                <c:pt idx="0">
                  <c:v>11.14909118187748</c:v>
                </c:pt>
                <c:pt idx="1">
                  <c:v>10.891302196957648</c:v>
                </c:pt>
                <c:pt idx="2">
                  <c:v>7.4190534804282509</c:v>
                </c:pt>
                <c:pt idx="3">
                  <c:v>7.661843357597677</c:v>
                </c:pt>
                <c:pt idx="4">
                  <c:v>4.7317415948041797</c:v>
                </c:pt>
                <c:pt idx="5">
                  <c:v>6.0952798653026301</c:v>
                </c:pt>
                <c:pt idx="6">
                  <c:v>4.2457269534952866</c:v>
                </c:pt>
                <c:pt idx="7">
                  <c:v>5.596039995958181</c:v>
                </c:pt>
                <c:pt idx="8">
                  <c:v>4.736646301109908</c:v>
                </c:pt>
                <c:pt idx="9">
                  <c:v>3.0094814797245992</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Calculations!$D$25:$D$34</c:f>
              <c:numCache>
                <c:formatCode>General</c:formatCode>
                <c:ptCount val="10"/>
                <c:pt idx="0">
                  <c:v>12.999602399514169</c:v>
                </c:pt>
                <c:pt idx="1">
                  <c:v>11.062527325081815</c:v>
                </c:pt>
                <c:pt idx="2">
                  <c:v>7.8795132002381507</c:v>
                </c:pt>
                <c:pt idx="3">
                  <c:v>8.1152224413584175</c:v>
                </c:pt>
                <c:pt idx="4">
                  <c:v>5.057830089798661</c:v>
                </c:pt>
                <c:pt idx="5">
                  <c:v>6.3754680398597188</c:v>
                </c:pt>
                <c:pt idx="6">
                  <c:v>4.8663064208718074</c:v>
                </c:pt>
                <c:pt idx="7">
                  <c:v>6.572120178174135</c:v>
                </c:pt>
                <c:pt idx="8">
                  <c:v>5.5053329517015506</c:v>
                </c:pt>
                <c:pt idx="9">
                  <c:v>3.4679058365112923</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Calculations!$E$25:$E$34</c:f>
              <c:numCache>
                <c:formatCode>General</c:formatCode>
                <c:ptCount val="10"/>
                <c:pt idx="0">
                  <c:v>14.167566118683643</c:v>
                </c:pt>
                <c:pt idx="1">
                  <c:v>11.616123978019832</c:v>
                </c:pt>
                <c:pt idx="2">
                  <c:v>9.0270593772280012</c:v>
                </c:pt>
                <c:pt idx="3">
                  <c:v>9.0631360416298996</c:v>
                </c:pt>
                <c:pt idx="4">
                  <c:v>5.4966028115720542</c:v>
                </c:pt>
                <c:pt idx="5">
                  <c:v>6.7360199200741935</c:v>
                </c:pt>
                <c:pt idx="6">
                  <c:v>5.4458906609395941</c:v>
                </c:pt>
                <c:pt idx="7">
                  <c:v>7.4852048007446603</c:v>
                </c:pt>
                <c:pt idx="8">
                  <c:v>6.304286420581418</c:v>
                </c:pt>
                <c:pt idx="9">
                  <c:v>3.8694832116040194</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Calculations!$F$25:$F$34</c:f>
              <c:numCache>
                <c:formatCode>General</c:formatCode>
                <c:ptCount val="10"/>
                <c:pt idx="5">
                  <c:v>8.9850563361414899</c:v>
                </c:pt>
                <c:pt idx="6">
                  <c:v>6.0659662499435765</c:v>
                </c:pt>
                <c:pt idx="7">
                  <c:v>8.8448238586706225</c:v>
                </c:pt>
                <c:pt idx="8">
                  <c:v>7.6908653018310673</c:v>
                </c:pt>
                <c:pt idx="9">
                  <c:v>4.3062113989709419</c:v>
                </c:pt>
              </c:numCache>
            </c:numRef>
          </c:val>
        </c:ser>
        <c:dLbls>
          <c:showLegendKey val="0"/>
          <c:showVal val="0"/>
          <c:showCatName val="0"/>
          <c:showSerName val="0"/>
          <c:showPercent val="0"/>
          <c:showBubbleSize val="0"/>
        </c:dLbls>
        <c:gapWidth val="150"/>
        <c:axId val="84866176"/>
        <c:axId val="84867712"/>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Calculations!$G$25:$G$34</c:f>
              <c:numCache>
                <c:formatCode>General</c:formatCode>
                <c:ptCount val="10"/>
                <c:pt idx="0">
                  <c:v>21.677038543122073</c:v>
                </c:pt>
                <c:pt idx="1">
                  <c:v>19.231658322104774</c:v>
                </c:pt>
                <c:pt idx="2">
                  <c:v>17.195078312756184</c:v>
                </c:pt>
                <c:pt idx="3">
                  <c:v>13.011319547364762</c:v>
                </c:pt>
                <c:pt idx="4">
                  <c:v>10.054587374563278</c:v>
                </c:pt>
                <c:pt idx="5">
                  <c:v>11.867794081615855</c:v>
                </c:pt>
                <c:pt idx="6">
                  <c:v>9.6909367217753779</c:v>
                </c:pt>
                <c:pt idx="7">
                  <c:v>13.127388094431359</c:v>
                </c:pt>
                <c:pt idx="8">
                  <c:v>8.0772829590153634</c:v>
                </c:pt>
                <c:pt idx="9">
                  <c:v>8.5807750232714994</c:v>
                </c:pt>
              </c:numCache>
            </c:numRef>
          </c:val>
          <c:smooth val="0"/>
        </c:ser>
        <c:ser>
          <c:idx val="6"/>
          <c:order val="6"/>
          <c:tx>
            <c:strRef>
              <c:f>Calculations!$H$24</c:f>
              <c:strCache>
                <c:ptCount val="1"/>
                <c:pt idx="0">
                  <c:v>Volatility 1 Y  AFI Balanced Index *</c:v>
                </c:pt>
              </c:strCache>
            </c:strRef>
          </c:tx>
          <c:spPr>
            <a:ln>
              <a:solidFill>
                <a:schemeClr val="tx1">
                  <a:lumMod val="50000"/>
                  <a:lumOff val="50000"/>
                </a:schemeClr>
              </a:solidFill>
            </a:ln>
          </c:spPr>
          <c:marker>
            <c:symbol val="none"/>
          </c:marker>
          <c:cat>
            <c:numRef>
              <c:f>Calculations!$A$25:$A$34</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Calculations!$H$25:$H$34</c:f>
              <c:numCache>
                <c:formatCode>General</c:formatCode>
                <c:ptCount val="10"/>
                <c:pt idx="0">
                  <c:v>19.497694735532196</c:v>
                </c:pt>
                <c:pt idx="1">
                  <c:v>12.641800792320977</c:v>
                </c:pt>
                <c:pt idx="2">
                  <c:v>9.3889335244889622</c:v>
                </c:pt>
                <c:pt idx="3">
                  <c:v>9.4786472951289067</c:v>
                </c:pt>
                <c:pt idx="4">
                  <c:v>6.1545164495086633</c:v>
                </c:pt>
                <c:pt idx="5">
                  <c:v>7.3168466879213367</c:v>
                </c:pt>
                <c:pt idx="6">
                  <c:v>4.8550732603778872</c:v>
                </c:pt>
                <c:pt idx="7">
                  <c:v>7.0808082486779327</c:v>
                </c:pt>
                <c:pt idx="8">
                  <c:v>7.6941394462397028</c:v>
                </c:pt>
                <c:pt idx="9">
                  <c:v>4.3357415219838158</c:v>
                </c:pt>
              </c:numCache>
            </c:numRef>
          </c:val>
          <c:smooth val="0"/>
        </c:ser>
        <c:dLbls>
          <c:showLegendKey val="0"/>
          <c:showVal val="0"/>
          <c:showCatName val="0"/>
          <c:showSerName val="0"/>
          <c:showPercent val="0"/>
          <c:showBubbleSize val="0"/>
        </c:dLbls>
        <c:marker val="1"/>
        <c:smooth val="0"/>
        <c:axId val="84866176"/>
        <c:axId val="84867712"/>
      </c:lineChart>
      <c:catAx>
        <c:axId val="84866176"/>
        <c:scaling>
          <c:orientation val="minMax"/>
        </c:scaling>
        <c:delete val="0"/>
        <c:axPos val="b"/>
        <c:numFmt formatCode="General" sourceLinked="1"/>
        <c:majorTickMark val="out"/>
        <c:minorTickMark val="none"/>
        <c:tickLblPos val="nextTo"/>
        <c:txPr>
          <a:bodyPr/>
          <a:lstStyle/>
          <a:p>
            <a:pPr>
              <a:defRPr sz="800"/>
            </a:pPr>
            <a:endParaRPr lang="en-US"/>
          </a:p>
        </c:txPr>
        <c:crossAx val="84867712"/>
        <c:crosses val="autoZero"/>
        <c:auto val="1"/>
        <c:lblAlgn val="ctr"/>
        <c:lblOffset val="100"/>
        <c:noMultiLvlLbl val="0"/>
      </c:catAx>
      <c:valAx>
        <c:axId val="84867712"/>
        <c:scaling>
          <c:orientation val="minMax"/>
        </c:scaling>
        <c:delete val="0"/>
        <c:axPos val="l"/>
        <c:majorGridlines/>
        <c:numFmt formatCode="0%" sourceLinked="0"/>
        <c:majorTickMark val="out"/>
        <c:minorTickMark val="none"/>
        <c:tickLblPos val="nextTo"/>
        <c:txPr>
          <a:bodyPr/>
          <a:lstStyle/>
          <a:p>
            <a:pPr>
              <a:defRPr sz="800"/>
            </a:pPr>
            <a:endParaRPr lang="en-US"/>
          </a:p>
        </c:txPr>
        <c:crossAx val="84866176"/>
        <c:crosses val="autoZero"/>
        <c:crossBetween val="between"/>
        <c:dispUnits>
          <c:builtInUnit val="hundreds"/>
        </c:dispUnits>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baseline="0">
                <a:solidFill>
                  <a:schemeClr val="tx2">
                    <a:lumMod val="75000"/>
                  </a:schemeClr>
                </a:solidFill>
              </a:rPr>
              <a:t>NAV Performance of 3 our models, MSCI UK and AFI Balanced - Since Inception</a:t>
            </a:r>
          </a:p>
        </c:rich>
      </c:tx>
      <c:layout>
        <c:manualLayout>
          <c:xMode val="edge"/>
          <c:yMode val="edge"/>
          <c:x val="8.31781117151279E-2"/>
          <c:y val="2.6742215139846391E-2"/>
        </c:manualLayout>
      </c:layout>
      <c:overlay val="1"/>
      <c:spPr>
        <a:ln>
          <a:noFill/>
        </a:ln>
      </c:spPr>
    </c:title>
    <c:autoTitleDeleted val="0"/>
    <c:plotArea>
      <c:layout>
        <c:manualLayout>
          <c:layoutTarget val="inner"/>
          <c:xMode val="edge"/>
          <c:yMode val="edge"/>
          <c:x val="6.7872966997970699E-2"/>
          <c:y val="2.8143003876050916E-2"/>
          <c:w val="0.89278082270511461"/>
          <c:h val="0.79073974664068547"/>
        </c:manualLayout>
      </c:layout>
      <c:lineChart>
        <c:grouping val="standard"/>
        <c:varyColors val="0"/>
        <c:ser>
          <c:idx val="1"/>
          <c:order val="0"/>
          <c:tx>
            <c:strRef>
              <c:f>'MSCI - Aug 13-'!$U$1:$U$4</c:f>
              <c:strCache>
                <c:ptCount val="1"/>
                <c:pt idx="0">
                  <c:v>NAV NLPFM Defensive</c:v>
                </c:pt>
              </c:strCache>
            </c:strRef>
          </c:tx>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13-'!$V$5:$V$130</c:f>
              <c:numCache>
                <c:formatCode>0.00</c:formatCode>
                <c:ptCount val="126"/>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pt idx="116">
                  <c:v>178.33518364120434</c:v>
                </c:pt>
                <c:pt idx="117">
                  <c:v>177.05117031898766</c:v>
                </c:pt>
                <c:pt idx="118">
                  <c:v>180.152315404245</c:v>
                </c:pt>
                <c:pt idx="119">
                  <c:v>180.42254387735136</c:v>
                </c:pt>
                <c:pt idx="120">
                  <c:v>182.35306509683903</c:v>
                </c:pt>
                <c:pt idx="121">
                  <c:v>182.69953592052303</c:v>
                </c:pt>
                <c:pt idx="122">
                  <c:v>180.63503116462113</c:v>
                </c:pt>
                <c:pt idx="123">
                  <c:v>178.26871225636458</c:v>
                </c:pt>
                <c:pt idx="124">
                  <c:v>181.69147153168677</c:v>
                </c:pt>
                <c:pt idx="125">
                  <c:v>183.39937136408463</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13-'!$W$5:$W$130</c:f>
              <c:numCache>
                <c:formatCode>0.00</c:formatCode>
                <c:ptCount val="126"/>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pt idx="116">
                  <c:v>181.31478496391841</c:v>
                </c:pt>
                <c:pt idx="117">
                  <c:v>179.90052964119985</c:v>
                </c:pt>
                <c:pt idx="118">
                  <c:v>183.57985527342169</c:v>
                </c:pt>
                <c:pt idx="119">
                  <c:v>183.6716452010584</c:v>
                </c:pt>
                <c:pt idx="120">
                  <c:v>185.82060344991078</c:v>
                </c:pt>
                <c:pt idx="121">
                  <c:v>186.02500611370567</c:v>
                </c:pt>
                <c:pt idx="122">
                  <c:v>183.86711604278668</c:v>
                </c:pt>
                <c:pt idx="123">
                  <c:v>180.83330862808069</c:v>
                </c:pt>
                <c:pt idx="124">
                  <c:v>185.28180802033148</c:v>
                </c:pt>
                <c:pt idx="125">
                  <c:v>187.65341516299173</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13-'!$X$5:$X$130</c:f>
              <c:numCache>
                <c:formatCode>0.00</c:formatCode>
                <c:ptCount val="126"/>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pt idx="116">
                  <c:v>191.4748594820019</c:v>
                </c:pt>
                <c:pt idx="117">
                  <c:v>190.00050306399049</c:v>
                </c:pt>
                <c:pt idx="118">
                  <c:v>194.43132809547797</c:v>
                </c:pt>
                <c:pt idx="119">
                  <c:v>194.47021436109705</c:v>
                </c:pt>
                <c:pt idx="120">
                  <c:v>197.01777416922741</c:v>
                </c:pt>
                <c:pt idx="121">
                  <c:v>197.33300260789818</c:v>
                </c:pt>
                <c:pt idx="122">
                  <c:v>194.80714017451709</c:v>
                </c:pt>
                <c:pt idx="123">
                  <c:v>190.98892022709654</c:v>
                </c:pt>
                <c:pt idx="124">
                  <c:v>196.54669780570507</c:v>
                </c:pt>
                <c:pt idx="125">
                  <c:v>199.67179030081579</c:v>
                </c:pt>
              </c:numCache>
            </c:numRef>
          </c:val>
          <c:smooth val="0"/>
        </c:ser>
        <c:ser>
          <c:idx val="0"/>
          <c:order val="4"/>
          <c:tx>
            <c:strRef>
              <c:f>'MSCI - Aug 13-'!$Y$1:$Y$4</c:f>
              <c:strCache>
                <c:ptCount val="1"/>
                <c:pt idx="0">
                  <c:v>NAV NLPFM Adventurous</c:v>
                </c:pt>
              </c:strCache>
            </c:strRef>
          </c:tx>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13-'!$Z$5:$Z$130</c:f>
              <c:numCache>
                <c:formatCode>0.00</c:formatCode>
                <c:ptCount val="126"/>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pt idx="116">
                  <c:v>164.90814670567582</c:v>
                </c:pt>
                <c:pt idx="117">
                  <c:v>163.63835397604211</c:v>
                </c:pt>
                <c:pt idx="118">
                  <c:v>166.33838681664682</c:v>
                </c:pt>
                <c:pt idx="119">
                  <c:v>163.36092969262884</c:v>
                </c:pt>
                <c:pt idx="120">
                  <c:v>171.57798445616808</c:v>
                </c:pt>
                <c:pt idx="121">
                  <c:v>168.18074036393597</c:v>
                </c:pt>
                <c:pt idx="122">
                  <c:v>162.47941326559854</c:v>
                </c:pt>
                <c:pt idx="123">
                  <c:v>159.03484970436784</c:v>
                </c:pt>
                <c:pt idx="124">
                  <c:v>169.80150902935355</c:v>
                </c:pt>
                <c:pt idx="125">
                  <c:v>174.28426886772849</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13-'!$T$5:$U$130</c:f>
              <c:numCache>
                <c:formatCode>mmm\-yy</c:formatCode>
                <c:ptCount val="12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pt idx="116">
                  <c:v>42948</c:v>
                </c:pt>
                <c:pt idx="117">
                  <c:v>42979</c:v>
                </c:pt>
                <c:pt idx="118">
                  <c:v>43009</c:v>
                </c:pt>
                <c:pt idx="119">
                  <c:v>43040</c:v>
                </c:pt>
                <c:pt idx="120">
                  <c:v>43070</c:v>
                </c:pt>
                <c:pt idx="121">
                  <c:v>43101</c:v>
                </c:pt>
                <c:pt idx="122">
                  <c:v>43132</c:v>
                </c:pt>
                <c:pt idx="123">
                  <c:v>43160</c:v>
                </c:pt>
                <c:pt idx="124">
                  <c:v>43191</c:v>
                </c:pt>
                <c:pt idx="125">
                  <c:v>43221</c:v>
                </c:pt>
              </c:numCache>
            </c:numRef>
          </c:cat>
          <c:val>
            <c:numRef>
              <c:f>'MSCI - Aug 13-'!$AA$5:$AA$130</c:f>
              <c:numCache>
                <c:formatCode>0.00</c:formatCode>
                <c:ptCount val="126"/>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pt idx="116">
                  <c:v>169.15547643801514</c:v>
                </c:pt>
                <c:pt idx="117">
                  <c:v>167.5146683165664</c:v>
                </c:pt>
                <c:pt idx="118">
                  <c:v>171.46801448883735</c:v>
                </c:pt>
                <c:pt idx="119">
                  <c:v>170.79928923233089</c:v>
                </c:pt>
                <c:pt idx="120">
                  <c:v>173.20755921050676</c:v>
                </c:pt>
                <c:pt idx="121">
                  <c:v>173.08631391905939</c:v>
                </c:pt>
                <c:pt idx="122">
                  <c:v>170.74964868115208</c:v>
                </c:pt>
                <c:pt idx="123">
                  <c:v>167.11268116424355</c:v>
                </c:pt>
                <c:pt idx="124">
                  <c:v>172.37673062091721</c:v>
                </c:pt>
                <c:pt idx="125">
                  <c:v>175.03133227247935</c:v>
                </c:pt>
              </c:numCache>
            </c:numRef>
          </c:val>
          <c:smooth val="0"/>
        </c:ser>
        <c:dLbls>
          <c:showLegendKey val="0"/>
          <c:showVal val="0"/>
          <c:showCatName val="0"/>
          <c:showSerName val="0"/>
          <c:showPercent val="0"/>
          <c:showBubbleSize val="0"/>
        </c:dLbls>
        <c:marker val="1"/>
        <c:smooth val="0"/>
        <c:axId val="85093760"/>
        <c:axId val="85111936"/>
      </c:lineChart>
      <c:dateAx>
        <c:axId val="85093760"/>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85111936"/>
        <c:crosses val="autoZero"/>
        <c:auto val="1"/>
        <c:lblOffset val="100"/>
        <c:baseTimeUnit val="months"/>
        <c:majorUnit val="6"/>
        <c:majorTimeUnit val="months"/>
      </c:dateAx>
      <c:valAx>
        <c:axId val="85111936"/>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85093760"/>
        <c:crossesAt val="39447"/>
        <c:crossBetween val="between"/>
        <c:majorUnit val="20"/>
        <c:minorUnit val="4"/>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a:solidFill>
                  <a:schemeClr val="tx2">
                    <a:lumMod val="75000"/>
                  </a:schemeClr>
                </a:solidFill>
              </a:defRPr>
            </a:pPr>
            <a:r>
              <a:rPr lang="en-GB" sz="800">
                <a:solidFill>
                  <a:schemeClr val="tx2">
                    <a:lumMod val="75000"/>
                  </a:schemeClr>
                </a:solidFill>
              </a:rPr>
              <a:t>NAV</a:t>
            </a:r>
            <a:r>
              <a:rPr lang="en-GB" sz="800" baseline="0">
                <a:solidFill>
                  <a:schemeClr val="tx2">
                    <a:lumMod val="75000"/>
                  </a:schemeClr>
                </a:solidFill>
              </a:rPr>
              <a:t> Performance of our 5 models, MSCI UK and AFI Balanced - Since Inception</a:t>
            </a:r>
            <a:endParaRPr lang="en-GB" sz="800">
              <a:solidFill>
                <a:schemeClr val="tx2">
                  <a:lumMod val="75000"/>
                </a:schemeClr>
              </a:solidFill>
            </a:endParaRPr>
          </a:p>
        </c:rich>
      </c:tx>
      <c:layout>
        <c:manualLayout>
          <c:xMode val="edge"/>
          <c:yMode val="edge"/>
          <c:x val="7.2544072509355684E-2"/>
          <c:y val="5.002382758168103E-2"/>
        </c:manualLayout>
      </c:layout>
      <c:overlay val="1"/>
    </c:title>
    <c:autoTitleDeleted val="0"/>
    <c:plotArea>
      <c:layout>
        <c:manualLayout>
          <c:layoutTarget val="inner"/>
          <c:xMode val="edge"/>
          <c:yMode val="edge"/>
          <c:x val="5.6057578962738205E-2"/>
          <c:y val="4.9124897928982357E-2"/>
          <c:w val="0.73034968369999587"/>
          <c:h val="0.41210639345547506"/>
        </c:manualLayout>
      </c:layout>
      <c:lineChart>
        <c:grouping val="standard"/>
        <c:varyColors val="0"/>
        <c:ser>
          <c:idx val="0"/>
          <c:order val="0"/>
          <c:tx>
            <c:strRef>
              <c:f>'MSCI - Aug 13-'!$AE$69</c:f>
              <c:strCache>
                <c:ptCount val="1"/>
                <c:pt idx="0">
                  <c:v>NLPFM Defensive</c:v>
                </c:pt>
              </c:strCache>
            </c:strRef>
          </c:tx>
          <c:spPr>
            <a:ln>
              <a:solidFill>
                <a:schemeClr val="tx2">
                  <a:lumMod val="40000"/>
                  <a:lumOff val="60000"/>
                </a:schemeClr>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13-'!$AE$70:$AE$135</c:f>
              <c:numCache>
                <c:formatCode>0.00</c:formatCode>
                <c:ptCount val="66"/>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pt idx="56">
                  <c:v>141.36433255354339</c:v>
                </c:pt>
                <c:pt idx="57">
                  <c:v>140.4030550921793</c:v>
                </c:pt>
                <c:pt idx="58">
                  <c:v>142.44577212056265</c:v>
                </c:pt>
                <c:pt idx="59">
                  <c:v>142.787641973652</c:v>
                </c:pt>
                <c:pt idx="60">
                  <c:v>144.17268210079644</c:v>
                </c:pt>
                <c:pt idx="61">
                  <c:v>144.43219292857788</c:v>
                </c:pt>
                <c:pt idx="62">
                  <c:v>143.0167574378778</c:v>
                </c:pt>
                <c:pt idx="63">
                  <c:v>141.65809824221796</c:v>
                </c:pt>
                <c:pt idx="64">
                  <c:v>143.71214066673011</c:v>
                </c:pt>
                <c:pt idx="65">
                  <c:v>144.64626958106385</c:v>
                </c:pt>
              </c:numCache>
            </c:numRef>
          </c:val>
          <c:smooth val="0"/>
        </c:ser>
        <c:ser>
          <c:idx val="1"/>
          <c:order val="1"/>
          <c:tx>
            <c:strRef>
              <c:f>'MSCI - Aug 13-'!$AF$69</c:f>
              <c:strCache>
                <c:ptCount val="1"/>
                <c:pt idx="0">
                  <c:v>NLPFM Cautious</c:v>
                </c:pt>
              </c:strCache>
            </c:strRef>
          </c:tx>
          <c:spPr>
            <a:ln>
              <a:solidFill>
                <a:srgbClr val="92D050"/>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13-'!$AF$70:$AF$135</c:f>
              <c:numCache>
                <c:formatCode>0.00</c:formatCode>
                <c:ptCount val="66"/>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pt idx="56">
                  <c:v>147.8622043813117</c:v>
                </c:pt>
                <c:pt idx="57">
                  <c:v>146.79759650976627</c:v>
                </c:pt>
                <c:pt idx="58">
                  <c:v>149.36883421536098</c:v>
                </c:pt>
                <c:pt idx="59">
                  <c:v>149.592887466684</c:v>
                </c:pt>
                <c:pt idx="60">
                  <c:v>151.19353136257752</c:v>
                </c:pt>
                <c:pt idx="61">
                  <c:v>151.48079907216641</c:v>
                </c:pt>
                <c:pt idx="62">
                  <c:v>149.76906604265093</c:v>
                </c:pt>
                <c:pt idx="63">
                  <c:v>147.80709127749222</c:v>
                </c:pt>
                <c:pt idx="64">
                  <c:v>150.64498743002008</c:v>
                </c:pt>
                <c:pt idx="65">
                  <c:v>152.06105031186226</c:v>
                </c:pt>
              </c:numCache>
            </c:numRef>
          </c:val>
          <c:smooth val="0"/>
        </c:ser>
        <c:ser>
          <c:idx val="2"/>
          <c:order val="2"/>
          <c:tx>
            <c:strRef>
              <c:f>'MSCI - Aug 13-'!$AG$69</c:f>
              <c:strCache>
                <c:ptCount val="1"/>
                <c:pt idx="0">
                  <c:v>NLPFM Balanced</c:v>
                </c:pt>
              </c:strCache>
            </c:strRef>
          </c:tx>
          <c:spPr>
            <a:ln>
              <a:solidFill>
                <a:srgbClr val="FFFF00"/>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13-'!$AG$70:$AG$135</c:f>
              <c:numCache>
                <c:formatCode>0.00</c:formatCode>
                <c:ptCount val="66"/>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pt idx="56">
                  <c:v>152.49303859973594</c:v>
                </c:pt>
                <c:pt idx="57">
                  <c:v>151.303592898658</c:v>
                </c:pt>
                <c:pt idx="58">
                  <c:v>154.39805398062134</c:v>
                </c:pt>
                <c:pt idx="59">
                  <c:v>154.47525300761166</c:v>
                </c:pt>
                <c:pt idx="60">
                  <c:v>156.2826134678007</c:v>
                </c:pt>
                <c:pt idx="61">
                  <c:v>156.45452434261529</c:v>
                </c:pt>
                <c:pt idx="62">
                  <c:v>154.63965186024095</c:v>
                </c:pt>
                <c:pt idx="63">
                  <c:v>152.08809760454696</c:v>
                </c:pt>
                <c:pt idx="64">
                  <c:v>155.82946480561881</c:v>
                </c:pt>
                <c:pt idx="65">
                  <c:v>157.82408195513074</c:v>
                </c:pt>
              </c:numCache>
            </c:numRef>
          </c:val>
          <c:smooth val="0"/>
        </c:ser>
        <c:ser>
          <c:idx val="3"/>
          <c:order val="3"/>
          <c:tx>
            <c:strRef>
              <c:f>'MSCI - Aug 13-'!$AH$69</c:f>
              <c:strCache>
                <c:ptCount val="1"/>
                <c:pt idx="0">
                  <c:v>NLPFM Progressive</c:v>
                </c:pt>
              </c:strCache>
            </c:strRef>
          </c:tx>
          <c:spPr>
            <a:ln>
              <a:solidFill>
                <a:schemeClr val="accent6">
                  <a:lumMod val="60000"/>
                  <a:lumOff val="40000"/>
                </a:schemeClr>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13-'!$AH$70:$AH$135</c:f>
              <c:numCache>
                <c:formatCode>0.00</c:formatCode>
                <c:ptCount val="66"/>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pt idx="56">
                  <c:v>157.69337397205226</c:v>
                </c:pt>
                <c:pt idx="57">
                  <c:v>156.47913499246746</c:v>
                </c:pt>
                <c:pt idx="58">
                  <c:v>160.12823937403127</c:v>
                </c:pt>
                <c:pt idx="59">
                  <c:v>160.16026502190607</c:v>
                </c:pt>
                <c:pt idx="60">
                  <c:v>162.25836449369305</c:v>
                </c:pt>
                <c:pt idx="61">
                  <c:v>162.51797787688295</c:v>
                </c:pt>
                <c:pt idx="62">
                  <c:v>160.43774776005884</c:v>
                </c:pt>
                <c:pt idx="63">
                  <c:v>157.29316790396169</c:v>
                </c:pt>
                <c:pt idx="64">
                  <c:v>161.87039908996698</c:v>
                </c:pt>
                <c:pt idx="65">
                  <c:v>164.44413843549745</c:v>
                </c:pt>
              </c:numCache>
            </c:numRef>
          </c:val>
          <c:smooth val="0"/>
        </c:ser>
        <c:ser>
          <c:idx val="4"/>
          <c:order val="4"/>
          <c:tx>
            <c:strRef>
              <c:f>'MSCI - Aug 13-'!$AI$69</c:f>
              <c:strCache>
                <c:ptCount val="1"/>
                <c:pt idx="0">
                  <c:v>NLPFM Adventurous</c:v>
                </c:pt>
              </c:strCache>
            </c:strRef>
          </c:tx>
          <c:spPr>
            <a:ln>
              <a:solidFill>
                <a:schemeClr val="accent1">
                  <a:lumMod val="75000"/>
                </a:schemeClr>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13-'!$AI$70:$AI$135</c:f>
              <c:numCache>
                <c:formatCode>0.00</c:formatCode>
                <c:ptCount val="66"/>
                <c:pt idx="0">
                  <c:v>100</c:v>
                </c:pt>
                <c:pt idx="1">
                  <c:v>105.03</c:v>
                </c:pt>
                <c:pt idx="2">
                  <c:v>108.1000269</c:v>
                </c:pt>
                <c:pt idx="3">
                  <c:v>109.798278322599</c:v>
                </c:pt>
                <c:pt idx="4">
                  <c:v>109.40629846898733</c:v>
                </c:pt>
                <c:pt idx="5">
                  <c:v>111.55175598196418</c:v>
                </c:pt>
                <c:pt idx="6">
                  <c:v>107.55820311780985</c:v>
                </c:pt>
                <c:pt idx="7">
                  <c:v>112.12942675031677</c:v>
                </c:pt>
                <c:pt idx="8">
                  <c:v>110.03260647008584</c:v>
                </c:pt>
                <c:pt idx="9">
                  <c:v>110.20205668404977</c:v>
                </c:pt>
                <c:pt idx="10">
                  <c:v>114.66964806202114</c:v>
                </c:pt>
                <c:pt idx="11">
                  <c:v>114.2877981339746</c:v>
                </c:pt>
                <c:pt idx="12">
                  <c:v>115.38953250798612</c:v>
                </c:pt>
                <c:pt idx="13">
                  <c:v>112.53941105503885</c:v>
                </c:pt>
                <c:pt idx="14">
                  <c:v>116.37700497201568</c:v>
                </c:pt>
                <c:pt idx="15">
                  <c:v>116.44333986484973</c:v>
                </c:pt>
                <c:pt idx="16">
                  <c:v>115.77728396082279</c:v>
                </c:pt>
                <c:pt idx="17">
                  <c:v>118.20860692400007</c:v>
                </c:pt>
                <c:pt idx="18">
                  <c:v>117.84216024253567</c:v>
                </c:pt>
                <c:pt idx="19">
                  <c:v>118.36066574760282</c:v>
                </c:pt>
                <c:pt idx="20">
                  <c:v>120.98827252719961</c:v>
                </c:pt>
                <c:pt idx="21">
                  <c:v>119.57270973863137</c:v>
                </c:pt>
                <c:pt idx="22">
                  <c:v>120.41091443389918</c:v>
                </c:pt>
                <c:pt idx="23">
                  <c:v>123.91487204392564</c:v>
                </c:pt>
                <c:pt idx="24">
                  <c:v>123.75378271026854</c:v>
                </c:pt>
                <c:pt idx="25">
                  <c:v>126.99613181727757</c:v>
                </c:pt>
                <c:pt idx="26">
                  <c:v>130.15833549952779</c:v>
                </c:pt>
                <c:pt idx="27">
                  <c:v>132.85261304436801</c:v>
                </c:pt>
                <c:pt idx="28">
                  <c:v>132.57362255697484</c:v>
                </c:pt>
                <c:pt idx="29">
                  <c:v>134.9466904007447</c:v>
                </c:pt>
                <c:pt idx="30">
                  <c:v>129.76473748935609</c:v>
                </c:pt>
                <c:pt idx="31">
                  <c:v>131.59442028795601</c:v>
                </c:pt>
                <c:pt idx="32">
                  <c:v>127.1333694401943</c:v>
                </c:pt>
                <c:pt idx="33">
                  <c:v>124.37457532334209</c:v>
                </c:pt>
                <c:pt idx="34">
                  <c:v>129.88436901016615</c:v>
                </c:pt>
                <c:pt idx="35">
                  <c:v>131.9495304774278</c:v>
                </c:pt>
                <c:pt idx="36">
                  <c:v>132.12106486704846</c:v>
                </c:pt>
                <c:pt idx="37">
                  <c:v>127.15331282804743</c:v>
                </c:pt>
                <c:pt idx="38">
                  <c:v>129.4929337840835</c:v>
                </c:pt>
                <c:pt idx="39">
                  <c:v>132.61371348827993</c:v>
                </c:pt>
                <c:pt idx="40">
                  <c:v>132.20261097646625</c:v>
                </c:pt>
                <c:pt idx="41">
                  <c:v>132.96938612012974</c:v>
                </c:pt>
                <c:pt idx="42">
                  <c:v>134.6580973238554</c:v>
                </c:pt>
                <c:pt idx="43">
                  <c:v>141.28327571218909</c:v>
                </c:pt>
                <c:pt idx="44">
                  <c:v>143.91114464043582</c:v>
                </c:pt>
                <c:pt idx="45">
                  <c:v>145.01926045416718</c:v>
                </c:pt>
                <c:pt idx="46">
                  <c:v>148.65924389156677</c:v>
                </c:pt>
                <c:pt idx="47">
                  <c:v>146.54828262830654</c:v>
                </c:pt>
                <c:pt idx="48">
                  <c:v>150.44646694621949</c:v>
                </c:pt>
                <c:pt idx="49">
                  <c:v>152.19164596279563</c:v>
                </c:pt>
                <c:pt idx="50">
                  <c:v>155.69205381993993</c:v>
                </c:pt>
                <c:pt idx="51">
                  <c:v>158.24540350258695</c:v>
                </c:pt>
                <c:pt idx="52">
                  <c:v>158.24540350258695</c:v>
                </c:pt>
                <c:pt idx="53">
                  <c:v>162.35978399365422</c:v>
                </c:pt>
                <c:pt idx="54">
                  <c:v>160.75242213211703</c:v>
                </c:pt>
                <c:pt idx="55">
                  <c:v>162.71360168212885</c:v>
                </c:pt>
                <c:pt idx="56">
                  <c:v>165.0759835151911</c:v>
                </c:pt>
                <c:pt idx="57">
                  <c:v>163.75537564706957</c:v>
                </c:pt>
                <c:pt idx="58">
                  <c:v>168.05632052298324</c:v>
                </c:pt>
                <c:pt idx="59">
                  <c:v>168.00590362682635</c:v>
                </c:pt>
                <c:pt idx="60">
                  <c:v>170.40838804868997</c:v>
                </c:pt>
                <c:pt idx="61">
                  <c:v>170.71512314717762</c:v>
                </c:pt>
                <c:pt idx="62">
                  <c:v>168.25682537385828</c:v>
                </c:pt>
                <c:pt idx="63">
                  <c:v>164.38691839025952</c:v>
                </c:pt>
                <c:pt idx="64">
                  <c:v>169.94319623185029</c:v>
                </c:pt>
                <c:pt idx="65">
                  <c:v>173.12113400138588</c:v>
                </c:pt>
              </c:numCache>
            </c:numRef>
          </c:val>
          <c:smooth val="0"/>
        </c:ser>
        <c:ser>
          <c:idx val="5"/>
          <c:order val="5"/>
          <c:tx>
            <c:strRef>
              <c:f>'MSCI - Aug 13-'!$AJ$69</c:f>
              <c:strCache>
                <c:ptCount val="1"/>
                <c:pt idx="0">
                  <c:v>MSCI UNITED KINGDOM </c:v>
                </c:pt>
              </c:strCache>
            </c:strRef>
          </c:tx>
          <c:spPr>
            <a:ln>
              <a:solidFill>
                <a:srgbClr val="FF0000"/>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13-'!$AJ$70:$AJ$135</c:f>
              <c:numCache>
                <c:formatCode>0.00</c:formatCode>
                <c:ptCount val="66"/>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pt idx="56">
                  <c:v>148.91237142431146</c:v>
                </c:pt>
                <c:pt idx="57">
                  <c:v>147.76574616434425</c:v>
                </c:pt>
                <c:pt idx="58">
                  <c:v>150.20388097605593</c:v>
                </c:pt>
                <c:pt idx="59">
                  <c:v>147.51523150658451</c:v>
                </c:pt>
                <c:pt idx="60">
                  <c:v>154.93524765136573</c:v>
                </c:pt>
                <c:pt idx="61">
                  <c:v>151.86752974786867</c:v>
                </c:pt>
                <c:pt idx="62">
                  <c:v>146.71922048941593</c:v>
                </c:pt>
                <c:pt idx="63">
                  <c:v>143.60877301504033</c:v>
                </c:pt>
                <c:pt idx="64">
                  <c:v>153.33108694815854</c:v>
                </c:pt>
                <c:pt idx="65">
                  <c:v>157.37902764358992</c:v>
                </c:pt>
              </c:numCache>
            </c:numRef>
          </c:val>
          <c:smooth val="0"/>
        </c:ser>
        <c:ser>
          <c:idx val="6"/>
          <c:order val="6"/>
          <c:tx>
            <c:strRef>
              <c:f>'MSCI - Aug 13-'!$AK$69</c:f>
              <c:strCache>
                <c:ptCount val="1"/>
                <c:pt idx="0">
                  <c:v>AFI Balanced Index </c:v>
                </c:pt>
              </c:strCache>
            </c:strRef>
          </c:tx>
          <c:spPr>
            <a:ln>
              <a:solidFill>
                <a:schemeClr val="bg1">
                  <a:lumMod val="50000"/>
                </a:schemeClr>
              </a:solidFill>
            </a:ln>
          </c:spPr>
          <c:marker>
            <c:symbol val="none"/>
          </c:marker>
          <c:cat>
            <c:numRef>
              <c:f>'MSCI - Aug 13-'!$AD$70:$AD$135</c:f>
              <c:numCache>
                <c:formatCode>mmm\-yy</c:formatCode>
                <c:ptCount val="66"/>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pt idx="56">
                  <c:v>42948</c:v>
                </c:pt>
                <c:pt idx="57">
                  <c:v>42979</c:v>
                </c:pt>
                <c:pt idx="58">
                  <c:v>43009</c:v>
                </c:pt>
                <c:pt idx="59">
                  <c:v>43040</c:v>
                </c:pt>
                <c:pt idx="60">
                  <c:v>43070</c:v>
                </c:pt>
                <c:pt idx="61">
                  <c:v>43101</c:v>
                </c:pt>
                <c:pt idx="62">
                  <c:v>43132</c:v>
                </c:pt>
                <c:pt idx="63">
                  <c:v>43160</c:v>
                </c:pt>
                <c:pt idx="64">
                  <c:v>43191</c:v>
                </c:pt>
                <c:pt idx="65">
                  <c:v>43221</c:v>
                </c:pt>
              </c:numCache>
            </c:numRef>
          </c:cat>
          <c:val>
            <c:numRef>
              <c:f>'MSCI - Aug 13-'!$AK$70:$AK$135</c:f>
              <c:numCache>
                <c:formatCode>0.00</c:formatCode>
                <c:ptCount val="66"/>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pt idx="56">
                  <c:v>148.08911459739465</c:v>
                </c:pt>
                <c:pt idx="57">
                  <c:v>146.65265018579993</c:v>
                </c:pt>
                <c:pt idx="58">
                  <c:v>150.11365273018481</c:v>
                </c:pt>
                <c:pt idx="59">
                  <c:v>149.52820948453709</c:v>
                </c:pt>
                <c:pt idx="60">
                  <c:v>151.63655723826906</c:v>
                </c:pt>
                <c:pt idx="61">
                  <c:v>151.53041164820226</c:v>
                </c:pt>
                <c:pt idx="62">
                  <c:v>149.48475109095153</c:v>
                </c:pt>
                <c:pt idx="63">
                  <c:v>146.30072589271427</c:v>
                </c:pt>
                <c:pt idx="64">
                  <c:v>150.90919875833478</c:v>
                </c:pt>
                <c:pt idx="65">
                  <c:v>153.23320041921315</c:v>
                </c:pt>
              </c:numCache>
            </c:numRef>
          </c:val>
          <c:smooth val="0"/>
        </c:ser>
        <c:dLbls>
          <c:showLegendKey val="0"/>
          <c:showVal val="0"/>
          <c:showCatName val="0"/>
          <c:showSerName val="0"/>
          <c:showPercent val="0"/>
          <c:showBubbleSize val="0"/>
        </c:dLbls>
        <c:marker val="1"/>
        <c:smooth val="0"/>
        <c:axId val="85481344"/>
        <c:axId val="85482880"/>
      </c:lineChart>
      <c:dateAx>
        <c:axId val="85481344"/>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85482880"/>
        <c:crosses val="autoZero"/>
        <c:auto val="1"/>
        <c:lblOffset val="100"/>
        <c:baseTimeUnit val="months"/>
        <c:majorUnit val="6"/>
        <c:majorTimeUnit val="months"/>
      </c:dateAx>
      <c:valAx>
        <c:axId val="85482880"/>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85481344"/>
        <c:crossesAt val="41274"/>
        <c:crossBetween val="between"/>
      </c:valAx>
    </c:plotArea>
    <c:legend>
      <c:legendPos val="r"/>
      <c:layout>
        <c:manualLayout>
          <c:xMode val="edge"/>
          <c:yMode val="edge"/>
          <c:x val="0.79964069081317524"/>
          <c:y val="4.849595547721669E-2"/>
          <c:w val="0.2003593091868249"/>
          <c:h val="0.91704695595685271"/>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0.47655</cdr:x>
      <cdr:y>0.76326</cdr:y>
    </cdr:from>
    <cdr:to>
      <cdr:x>0.59823</cdr:x>
      <cdr:y>1</cdr:y>
    </cdr:to>
    <cdr:sp macro="" textlink="">
      <cdr:nvSpPr>
        <cdr:cNvPr id="2" name="TextBox 1"/>
        <cdr:cNvSpPr txBox="1"/>
      </cdr:nvSpPr>
      <cdr:spPr>
        <a:xfrm xmlns:a="http://schemas.openxmlformats.org/drawingml/2006/main">
          <a:off x="3581401" y="30337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0.2725</cdr:x>
      <cdr:y>0.76326</cdr:y>
    </cdr:from>
    <cdr:to>
      <cdr:x>0.9379</cdr:x>
      <cdr:y>0.83231</cdr:y>
    </cdr:to>
    <cdr:sp macro="" textlink="">
      <cdr:nvSpPr>
        <cdr:cNvPr id="4" name="TextBox 3"/>
        <cdr:cNvSpPr txBox="1"/>
      </cdr:nvSpPr>
      <cdr:spPr>
        <a:xfrm xmlns:a="http://schemas.openxmlformats.org/drawingml/2006/main">
          <a:off x="2047875" y="2947988"/>
          <a:ext cx="5000625" cy="2667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6/4/2018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6/4/2018</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3158459654"/>
              </p:ext>
            </p:extLst>
          </p:nvPr>
        </p:nvGraphicFramePr>
        <p:xfrm>
          <a:off x="194998" y="2932494"/>
          <a:ext cx="9022249" cy="2660714"/>
        </p:xfrm>
        <a:graphic>
          <a:graphicData uri="http://schemas.openxmlformats.org/drawingml/2006/table">
            <a:tbl>
              <a:tblPr firstRow="1" bandRow="1">
                <a:tableStyleId>{5C22544A-7EE6-4342-B048-85BDC9FD1C3A}</a:tableStyleId>
              </a:tblPr>
              <a:tblGrid>
                <a:gridCol w="1588160"/>
                <a:gridCol w="860789"/>
                <a:gridCol w="860789"/>
                <a:gridCol w="860789"/>
                <a:gridCol w="860789"/>
                <a:gridCol w="822582"/>
                <a:gridCol w="792088"/>
                <a:gridCol w="792088"/>
                <a:gridCol w="792088"/>
                <a:gridCol w="792087"/>
              </a:tblGrid>
              <a:tr h="641539">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1000" dirty="0" smtClean="0"/>
                        <a:t>Inception Date</a:t>
                      </a:r>
                      <a:endParaRPr lang="en-GB" sz="10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1" kern="1200" dirty="0" smtClean="0">
                          <a:solidFill>
                            <a:schemeClr val="lt1"/>
                          </a:solidFill>
                          <a:latin typeface="+mn-lt"/>
                          <a:ea typeface="+mn-ea"/>
                          <a:cs typeface="+mn-cs"/>
                        </a:rPr>
                        <a:t>10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3600">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0.65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0.33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3.89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35.24</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3.88</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869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0.57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4.45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40.43</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87.22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4.72</a:t>
                      </a: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83.40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7.11</a:t>
                      </a:r>
                      <a:endParaRPr lang="en-GB" sz="1000" b="0" i="0" u="none" strike="noStrike" kern="1200" dirty="0">
                        <a:solidFill>
                          <a:srgbClr val="FF0000"/>
                        </a:solidFill>
                        <a:latin typeface="Calibri"/>
                        <a:ea typeface="+mn-ea"/>
                        <a:cs typeface="+mn-cs"/>
                      </a:endParaRPr>
                    </a:p>
                  </a:txBody>
                  <a:tcPr marL="13002" marR="13002" marT="7144" marB="0" anchor="ctr"/>
                </a:tc>
              </a:tr>
              <a:tr h="300813">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45.14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91.57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5.34</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87.65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7.78</a:t>
                      </a:r>
                      <a:endParaRPr lang="en-GB" sz="1000" b="0" i="0" u="none" strike="noStrike" kern="1200" dirty="0">
                        <a:solidFill>
                          <a:srgbClr val="FF0000"/>
                        </a:solidFill>
                        <a:latin typeface="Calibri"/>
                        <a:ea typeface="+mn-ea"/>
                        <a:cs typeface="+mn-cs"/>
                      </a:endParaRPr>
                    </a:p>
                  </a:txBody>
                  <a:tcPr marL="13002" marR="13002" marT="7144" marB="0" anchor="ctr"/>
                </a:tc>
              </a:tr>
              <a:tr h="307607">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1.59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5.99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50.38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104.07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5.97</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99.67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8.58</a:t>
                      </a:r>
                    </a:p>
                  </a:txBody>
                  <a:tcPr marL="13002" marR="13002" marT="7144" marB="0" anchor="ctr"/>
                </a:tc>
              </a:tr>
              <a:tr h="2921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1.87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1.59</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6.63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55.19</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7.22</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16024">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2.64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1.58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5.69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38.77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82.71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10.62</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74.28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14.09</a:t>
                      </a:r>
                    </a:p>
                  </a:txBody>
                  <a:tcPr marL="13002" marR="13002" marT="7144" marB="0" anchor="ctr"/>
                </a:tc>
              </a:tr>
              <a:tr h="250403">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1.54</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5.14</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39.08</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78.83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6.29</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75.03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9.84</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May 2018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015663"/>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a:t>
            </a:r>
            <a:r>
              <a:rPr lang="en-GB" sz="990" smtClean="0">
                <a:latin typeface="Arial" pitchFamily="34" charset="0"/>
                <a:cs typeface="Arial" pitchFamily="34" charset="0"/>
              </a:rPr>
              <a:t>7472 5555</a:t>
            </a:r>
            <a:endParaRPr lang="en-GB" sz="990" dirty="0" smtClean="0">
              <a:latin typeface="Arial" pitchFamily="34" charset="0"/>
              <a:cs typeface="Arial" pitchFamily="34" charset="0"/>
            </a:endParaRPr>
          </a:p>
        </p:txBody>
      </p:sp>
      <p:sp>
        <p:nvSpPr>
          <p:cNvPr id="4" name="TextBox 3"/>
          <p:cNvSpPr txBox="1"/>
          <p:nvPr/>
        </p:nvSpPr>
        <p:spPr>
          <a:xfrm>
            <a:off x="195001" y="1120055"/>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8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4999" y="1700808"/>
            <a:ext cx="8615579" cy="1301895"/>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980" dirty="0" smtClean="0">
                <a:latin typeface="Arial" pitchFamily="34" charset="0"/>
                <a:cs typeface="Arial" pitchFamily="34" charset="0"/>
              </a:rPr>
              <a:t>May was a mixed bag for risk assets as global equities were largely driven by US market strength.  Most of the major indices were </a:t>
            </a:r>
            <a:r>
              <a:rPr lang="en-GB" sz="980" dirty="0" smtClean="0">
                <a:latin typeface="Arial" pitchFamily="34" charset="0"/>
                <a:cs typeface="Arial" pitchFamily="34" charset="0"/>
              </a:rPr>
              <a:t>positive </a:t>
            </a:r>
            <a:r>
              <a:rPr lang="en-GB" sz="980" dirty="0" smtClean="0">
                <a:latin typeface="Arial" pitchFamily="34" charset="0"/>
                <a:cs typeface="Arial" pitchFamily="34" charset="0"/>
              </a:rPr>
              <a:t>for the month in sterling </a:t>
            </a:r>
            <a:r>
              <a:rPr lang="en-GB" sz="980" dirty="0" smtClean="0">
                <a:latin typeface="Arial" pitchFamily="34" charset="0"/>
                <a:cs typeface="Arial" pitchFamily="34" charset="0"/>
              </a:rPr>
              <a:t>terms, </a:t>
            </a:r>
            <a:r>
              <a:rPr lang="en-GB" sz="980" dirty="0" smtClean="0">
                <a:latin typeface="Arial" pitchFamily="34" charset="0"/>
                <a:cs typeface="Arial" pitchFamily="34" charset="0"/>
              </a:rPr>
              <a:t>excluding Europe and emerging markets, as the former digested the prospect of a Eurosceptic government in Italy and a toppling of </a:t>
            </a:r>
            <a:r>
              <a:rPr lang="en-GB" sz="980" dirty="0" err="1" smtClean="0">
                <a:latin typeface="Arial" pitchFamily="34" charset="0"/>
                <a:cs typeface="Arial" pitchFamily="34" charset="0"/>
              </a:rPr>
              <a:t>Rajoy’s</a:t>
            </a:r>
            <a:r>
              <a:rPr lang="en-GB" sz="980" dirty="0" smtClean="0">
                <a:latin typeface="Arial" pitchFamily="34" charset="0"/>
                <a:cs typeface="Arial" pitchFamily="34" charset="0"/>
              </a:rPr>
              <a:t> government in Spain.  </a:t>
            </a:r>
            <a:r>
              <a:rPr lang="en-GB" sz="980" dirty="0" smtClean="0">
                <a:latin typeface="Arial" pitchFamily="34" charset="0"/>
                <a:cs typeface="Arial" pitchFamily="34" charset="0"/>
              </a:rPr>
              <a:t>The weakness of sterling boosted </a:t>
            </a:r>
            <a:r>
              <a:rPr lang="en-GB" sz="980" dirty="0" smtClean="0">
                <a:latin typeface="Arial" pitchFamily="34" charset="0"/>
                <a:cs typeface="Arial" pitchFamily="34" charset="0"/>
              </a:rPr>
              <a:t>the performance of our global funds, and UK multinational companies also benefited from this, leading to another good month for the UK market. Gilts had a strong month, but our exposure to global bonds hurt the overall performance of the asset class with yields rising in emerging markets and peripheral European debt. Our alternative holdings were a small negative to performance whilst property continued to tick upwards.  The MSCI UK Index was up 2.64% whilst the AFI Balanced Index was up 1.54% for the month.  Our portfolios remain broadly in line with the benchmark, and we continue to deliver superior risk adjusted returns</a:t>
            </a:r>
            <a:r>
              <a:rPr lang="en-GB" sz="950" dirty="0" smtClean="0">
                <a:latin typeface="Arial" pitchFamily="34" charset="0"/>
                <a:cs typeface="Arial" pitchFamily="34" charset="0"/>
              </a:rPr>
              <a:t>.</a:t>
            </a:r>
            <a:endParaRPr lang="en-GB" sz="950" b="1" dirty="0" smtClean="0">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May 2018</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9" name="Chart 8"/>
          <p:cNvGraphicFramePr>
            <a:graphicFrameLocks/>
          </p:cNvGraphicFramePr>
          <p:nvPr>
            <p:extLst>
              <p:ext uri="{D42A27DB-BD31-4B8C-83A1-F6EECF244321}">
                <p14:modId xmlns:p14="http://schemas.microsoft.com/office/powerpoint/2010/main" val="4138629283"/>
              </p:ext>
            </p:extLst>
          </p:nvPr>
        </p:nvGraphicFramePr>
        <p:xfrm>
          <a:off x="1" y="3789040"/>
          <a:ext cx="4392711" cy="22841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613176974"/>
              </p:ext>
            </p:extLst>
          </p:nvPr>
        </p:nvGraphicFramePr>
        <p:xfrm>
          <a:off x="4320704" y="3933056"/>
          <a:ext cx="4032449" cy="21401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ext uri="{D42A27DB-BD31-4B8C-83A1-F6EECF244321}">
                <p14:modId xmlns:p14="http://schemas.microsoft.com/office/powerpoint/2010/main" val="3901557909"/>
              </p:ext>
            </p:extLst>
          </p:nvPr>
        </p:nvGraphicFramePr>
        <p:xfrm>
          <a:off x="72232" y="1567246"/>
          <a:ext cx="4320704" cy="236581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p:cNvGraphicFramePr>
            <a:graphicFrameLocks/>
          </p:cNvGraphicFramePr>
          <p:nvPr>
            <p:extLst>
              <p:ext uri="{D42A27DB-BD31-4B8C-83A1-F6EECF244321}">
                <p14:modId xmlns:p14="http://schemas.microsoft.com/office/powerpoint/2010/main" val="3876615054"/>
              </p:ext>
            </p:extLst>
          </p:nvPr>
        </p:nvGraphicFramePr>
        <p:xfrm>
          <a:off x="4320704" y="1408325"/>
          <a:ext cx="5040784" cy="4540956"/>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19894</TotalTime>
  <Words>707</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Charlie McCann</cp:lastModifiedBy>
  <cp:revision>1000</cp:revision>
  <cp:lastPrinted>2018-01-03T15:14:01Z</cp:lastPrinted>
  <dcterms:created xsi:type="dcterms:W3CDTF">2010-06-28T15:54:41Z</dcterms:created>
  <dcterms:modified xsi:type="dcterms:W3CDTF">2018-06-04T15:55:36Z</dcterms:modified>
</cp:coreProperties>
</file>