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136" y="114"/>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20-%20IA%20Mixed%2020-60.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Copy%20of%20Master%20-%20NEW%20-%20IA%20Mixed%2020-6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lpfm\nlpfm\Stuart\Discretionary\Model%20Portfolios\Performance\Copy%20of%20Master%20-%20NEW%20-%20IA%20Mixed%2020-60.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20-%20IA%20Mixed%2020-6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baseline="0" dirty="0">
                <a:solidFill>
                  <a:schemeClr val="tx2">
                    <a:lumMod val="75000"/>
                  </a:schemeClr>
                </a:solidFill>
              </a:rPr>
              <a:t>NAV Performance of 3 our models, MSCI UK and IA Mixed shares - Since Inception</a:t>
            </a:r>
          </a:p>
        </c:rich>
      </c:tx>
      <c:layout>
        <c:manualLayout>
          <c:xMode val="edge"/>
          <c:yMode val="edge"/>
          <c:x val="0.10054379037709454"/>
          <c:y val="2.0114463967943329E-2"/>
        </c:manualLayout>
      </c:layout>
      <c:overlay val="1"/>
      <c:spPr>
        <a:ln>
          <a:noFill/>
        </a:ln>
      </c:spPr>
    </c:title>
    <c:autoTitleDeleted val="0"/>
    <c:plotArea>
      <c:layout>
        <c:manualLayout>
          <c:layoutTarget val="inner"/>
          <c:xMode val="edge"/>
          <c:yMode val="edge"/>
          <c:x val="8.3886296782013967E-2"/>
          <c:y val="2.6612829849219144E-2"/>
          <c:w val="0.89278082270511461"/>
          <c:h val="0.8126003217161859"/>
        </c:manualLayout>
      </c:layout>
      <c:lineChart>
        <c:grouping val="standard"/>
        <c:varyColors val="0"/>
        <c:ser>
          <c:idx val="1"/>
          <c:order val="0"/>
          <c:tx>
            <c:strRef>
              <c:f>'MSCI - Aug 13-'!$Y$1:$Y$4</c:f>
              <c:strCache>
                <c:ptCount val="4"/>
                <c:pt idx="0">
                  <c:v>NAV</c:v>
                </c:pt>
                <c:pt idx="1">
                  <c:v>NLPFM Defensive</c:v>
                </c:pt>
              </c:strCache>
            </c:strRef>
          </c:tx>
          <c:marker>
            <c:symbol val="none"/>
          </c:marker>
          <c:cat>
            <c:numRef>
              <c:f>'MSCI - Aug 13-'!$X$5:$X$132</c:f>
              <c:numCache>
                <c:formatCode>mmm\-yy</c:formatCode>
                <c:ptCount val="128"/>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pt idx="126">
                  <c:v>43252</c:v>
                </c:pt>
                <c:pt idx="127">
                  <c:v>43282</c:v>
                </c:pt>
              </c:numCache>
            </c:numRef>
          </c:cat>
          <c:val>
            <c:numRef>
              <c:f>'MSCI - Aug 13-'!$Y$5:$Y$87</c:f>
            </c:numRef>
          </c:val>
          <c:smooth val="0"/>
          <c:extLst>
            <c:ext xmlns:c16="http://schemas.microsoft.com/office/drawing/2014/chart" uri="{C3380CC4-5D6E-409C-BE32-E72D297353CC}">
              <c16:uniqueId val="{00000000-1264-4750-9B03-5E0387A0E690}"/>
            </c:ext>
          </c:extLst>
        </c:ser>
        <c:ser>
          <c:idx val="2"/>
          <c:order val="1"/>
          <c:tx>
            <c:strRef>
              <c:f>'MSCI - Aug 13-'!$Z$1:$Z$4</c:f>
              <c:strCache>
                <c:ptCount val="4"/>
                <c:pt idx="0">
                  <c:v>NAV</c:v>
                </c:pt>
                <c:pt idx="1">
                  <c:v>NLPFM Cautious</c:v>
                </c:pt>
              </c:strCache>
            </c:strRef>
          </c:tx>
          <c:spPr>
            <a:ln>
              <a:solidFill>
                <a:srgbClr val="92D050"/>
              </a:solidFill>
            </a:ln>
          </c:spPr>
          <c:marker>
            <c:symbol val="none"/>
          </c:marker>
          <c:cat>
            <c:numRef>
              <c:f>'MSCI - Aug 13-'!$X$5:$X$132</c:f>
              <c:numCache>
                <c:formatCode>mmm\-yy</c:formatCode>
                <c:ptCount val="128"/>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pt idx="126">
                  <c:v>43252</c:v>
                </c:pt>
                <c:pt idx="127">
                  <c:v>43282</c:v>
                </c:pt>
              </c:numCache>
            </c:numRef>
          </c:cat>
          <c:val>
            <c:numRef>
              <c:f>'MSCI - Aug 13-'!$Z$5:$Z$131</c:f>
              <c:numCache>
                <c:formatCode>0.00</c:formatCode>
                <c:ptCount val="127"/>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pt idx="117">
                  <c:v>177.05117031898766</c:v>
                </c:pt>
                <c:pt idx="118">
                  <c:v>180.152315404245</c:v>
                </c:pt>
                <c:pt idx="119">
                  <c:v>180.42254387735136</c:v>
                </c:pt>
                <c:pt idx="120">
                  <c:v>182.35306509683903</c:v>
                </c:pt>
                <c:pt idx="121">
                  <c:v>182.69953592052303</c:v>
                </c:pt>
                <c:pt idx="122">
                  <c:v>180.63503116462113</c:v>
                </c:pt>
                <c:pt idx="123">
                  <c:v>178.26871225636458</c:v>
                </c:pt>
                <c:pt idx="124">
                  <c:v>181.69147153168677</c:v>
                </c:pt>
                <c:pt idx="125">
                  <c:v>183.39937136408463</c:v>
                </c:pt>
                <c:pt idx="126">
                  <c:v>182.6841138157647</c:v>
                </c:pt>
              </c:numCache>
            </c:numRef>
          </c:val>
          <c:smooth val="0"/>
          <c:extLst>
            <c:ext xmlns:c16="http://schemas.microsoft.com/office/drawing/2014/chart" uri="{C3380CC4-5D6E-409C-BE32-E72D297353CC}">
              <c16:uniqueId val="{00000001-1264-4750-9B03-5E0387A0E690}"/>
            </c:ext>
          </c:extLst>
        </c:ser>
        <c:ser>
          <c:idx val="3"/>
          <c:order val="2"/>
          <c:tx>
            <c:strRef>
              <c:f>'MSCI - Aug 13-'!$AA$1:$AA$4</c:f>
              <c:strCache>
                <c:ptCount val="4"/>
                <c:pt idx="0">
                  <c:v>NAV</c:v>
                </c:pt>
                <c:pt idx="1">
                  <c:v>NLPFM Balanced</c:v>
                </c:pt>
              </c:strCache>
            </c:strRef>
          </c:tx>
          <c:spPr>
            <a:ln>
              <a:solidFill>
                <a:srgbClr val="FFFF00"/>
              </a:solidFill>
            </a:ln>
          </c:spPr>
          <c:marker>
            <c:symbol val="none"/>
          </c:marker>
          <c:cat>
            <c:numRef>
              <c:f>'MSCI - Aug 13-'!$X$5:$X$132</c:f>
              <c:numCache>
                <c:formatCode>mmm\-yy</c:formatCode>
                <c:ptCount val="128"/>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pt idx="126">
                  <c:v>43252</c:v>
                </c:pt>
                <c:pt idx="127">
                  <c:v>43282</c:v>
                </c:pt>
              </c:numCache>
            </c:numRef>
          </c:cat>
          <c:val>
            <c:numRef>
              <c:f>'MSCI - Aug 13-'!$AA$5:$AA$131</c:f>
              <c:numCache>
                <c:formatCode>0.00</c:formatCode>
                <c:ptCount val="127"/>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pt idx="117">
                  <c:v>179.90052964119985</c:v>
                </c:pt>
                <c:pt idx="118">
                  <c:v>183.57985527342169</c:v>
                </c:pt>
                <c:pt idx="119">
                  <c:v>183.6716452010584</c:v>
                </c:pt>
                <c:pt idx="120">
                  <c:v>185.82060344991078</c:v>
                </c:pt>
                <c:pt idx="121">
                  <c:v>186.02500611370567</c:v>
                </c:pt>
                <c:pt idx="122">
                  <c:v>183.86711604278668</c:v>
                </c:pt>
                <c:pt idx="123">
                  <c:v>180.83330862808069</c:v>
                </c:pt>
                <c:pt idx="124">
                  <c:v>185.28180802033148</c:v>
                </c:pt>
                <c:pt idx="125">
                  <c:v>187.65341516299173</c:v>
                </c:pt>
                <c:pt idx="126">
                  <c:v>187.05292423447017</c:v>
                </c:pt>
              </c:numCache>
            </c:numRef>
          </c:val>
          <c:smooth val="0"/>
          <c:extLst>
            <c:ext xmlns:c16="http://schemas.microsoft.com/office/drawing/2014/chart" uri="{C3380CC4-5D6E-409C-BE32-E72D297353CC}">
              <c16:uniqueId val="{00000002-1264-4750-9B03-5E0387A0E690}"/>
            </c:ext>
          </c:extLst>
        </c:ser>
        <c:ser>
          <c:idx val="5"/>
          <c:order val="3"/>
          <c:tx>
            <c:strRef>
              <c:f>'MSCI - Aug 13-'!$AB$1:$AB$4</c:f>
              <c:strCache>
                <c:ptCount val="4"/>
                <c:pt idx="0">
                  <c:v>NAV</c:v>
                </c:pt>
                <c:pt idx="1">
                  <c:v>NLPFM Progressive</c:v>
                </c:pt>
              </c:strCache>
            </c:strRef>
          </c:tx>
          <c:spPr>
            <a:ln>
              <a:solidFill>
                <a:schemeClr val="accent6">
                  <a:lumMod val="60000"/>
                  <a:lumOff val="40000"/>
                </a:schemeClr>
              </a:solidFill>
            </a:ln>
          </c:spPr>
          <c:marker>
            <c:symbol val="none"/>
          </c:marker>
          <c:cat>
            <c:numRef>
              <c:f>'MSCI - Aug 13-'!$X$5:$X$132</c:f>
              <c:numCache>
                <c:formatCode>mmm\-yy</c:formatCode>
                <c:ptCount val="128"/>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pt idx="126">
                  <c:v>43252</c:v>
                </c:pt>
                <c:pt idx="127">
                  <c:v>43282</c:v>
                </c:pt>
              </c:numCache>
            </c:numRef>
          </c:cat>
          <c:val>
            <c:numRef>
              <c:f>'MSCI - Aug 13-'!$AB$5:$AB$131</c:f>
              <c:numCache>
                <c:formatCode>0.00</c:formatCode>
                <c:ptCount val="127"/>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pt idx="117">
                  <c:v>190.00050306399049</c:v>
                </c:pt>
                <c:pt idx="118">
                  <c:v>194.43132809547797</c:v>
                </c:pt>
                <c:pt idx="119">
                  <c:v>194.47021436109705</c:v>
                </c:pt>
                <c:pt idx="120">
                  <c:v>197.01777416922741</c:v>
                </c:pt>
                <c:pt idx="121">
                  <c:v>197.33300260789818</c:v>
                </c:pt>
                <c:pt idx="122">
                  <c:v>194.80714017451709</c:v>
                </c:pt>
                <c:pt idx="123">
                  <c:v>190.98892022709654</c:v>
                </c:pt>
                <c:pt idx="124">
                  <c:v>196.54669780570507</c:v>
                </c:pt>
                <c:pt idx="125">
                  <c:v>199.67179030081579</c:v>
                </c:pt>
                <c:pt idx="126">
                  <c:v>199.15264364603365</c:v>
                </c:pt>
              </c:numCache>
            </c:numRef>
          </c:val>
          <c:smooth val="0"/>
          <c:extLst>
            <c:ext xmlns:c16="http://schemas.microsoft.com/office/drawing/2014/chart" uri="{C3380CC4-5D6E-409C-BE32-E72D297353CC}">
              <c16:uniqueId val="{00000003-1264-4750-9B03-5E0387A0E690}"/>
            </c:ext>
          </c:extLst>
        </c:ser>
        <c:ser>
          <c:idx val="0"/>
          <c:order val="4"/>
          <c:tx>
            <c:strRef>
              <c:f>'MSCI - Aug 13-'!$AC$1:$AC$4</c:f>
              <c:strCache>
                <c:ptCount val="4"/>
                <c:pt idx="0">
                  <c:v>NAV</c:v>
                </c:pt>
                <c:pt idx="1">
                  <c:v>NLPFM Adventurous</c:v>
                </c:pt>
              </c:strCache>
            </c:strRef>
          </c:tx>
          <c:marker>
            <c:symbol val="none"/>
          </c:marker>
          <c:cat>
            <c:numRef>
              <c:f>'MSCI - Aug 13-'!$X$5:$X$132</c:f>
              <c:numCache>
                <c:formatCode>mmm\-yy</c:formatCode>
                <c:ptCount val="128"/>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pt idx="126">
                  <c:v>43252</c:v>
                </c:pt>
                <c:pt idx="127">
                  <c:v>43282</c:v>
                </c:pt>
              </c:numCache>
            </c:numRef>
          </c:cat>
          <c:val>
            <c:numRef>
              <c:f>'MSCI - Aug 13-'!$AC$5:$AC$86</c:f>
            </c:numRef>
          </c:val>
          <c:smooth val="0"/>
          <c:extLst>
            <c:ext xmlns:c16="http://schemas.microsoft.com/office/drawing/2014/chart" uri="{C3380CC4-5D6E-409C-BE32-E72D297353CC}">
              <c16:uniqueId val="{00000004-1264-4750-9B03-5E0387A0E690}"/>
            </c:ext>
          </c:extLst>
        </c:ser>
        <c:ser>
          <c:idx val="4"/>
          <c:order val="5"/>
          <c:tx>
            <c:strRef>
              <c:f>'MSCI - Aug 13-'!$AD$1:$AD$4</c:f>
              <c:strCache>
                <c:ptCount val="4"/>
                <c:pt idx="0">
                  <c:v>NAV</c:v>
                </c:pt>
                <c:pt idx="1">
                  <c:v>MSCI UNITED KINGDOM </c:v>
                </c:pt>
              </c:strCache>
            </c:strRef>
          </c:tx>
          <c:spPr>
            <a:ln>
              <a:solidFill>
                <a:srgbClr val="FF0000"/>
              </a:solidFill>
            </a:ln>
          </c:spPr>
          <c:marker>
            <c:symbol val="none"/>
          </c:marker>
          <c:cat>
            <c:numRef>
              <c:f>'MSCI - Aug 13-'!$X$5:$X$132</c:f>
              <c:numCache>
                <c:formatCode>mmm\-yy</c:formatCode>
                <c:ptCount val="128"/>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pt idx="126">
                  <c:v>43252</c:v>
                </c:pt>
                <c:pt idx="127">
                  <c:v>43282</c:v>
                </c:pt>
              </c:numCache>
            </c:numRef>
          </c:cat>
          <c:val>
            <c:numRef>
              <c:f>'MSCI - Aug 13-'!$AD$5:$AD$131</c:f>
              <c:numCache>
                <c:formatCode>0.00</c:formatCode>
                <c:ptCount val="127"/>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pt idx="117">
                  <c:v>163.63835397604211</c:v>
                </c:pt>
                <c:pt idx="118">
                  <c:v>166.33838681664682</c:v>
                </c:pt>
                <c:pt idx="119">
                  <c:v>163.36092969262884</c:v>
                </c:pt>
                <c:pt idx="120">
                  <c:v>171.57798445616808</c:v>
                </c:pt>
                <c:pt idx="121">
                  <c:v>168.18074036393597</c:v>
                </c:pt>
                <c:pt idx="122">
                  <c:v>162.47941326559854</c:v>
                </c:pt>
                <c:pt idx="123">
                  <c:v>159.03484970436784</c:v>
                </c:pt>
                <c:pt idx="124">
                  <c:v>169.80150902935355</c:v>
                </c:pt>
                <c:pt idx="125">
                  <c:v>174.28426886772849</c:v>
                </c:pt>
                <c:pt idx="126">
                  <c:v>173.97055718376657</c:v>
                </c:pt>
              </c:numCache>
            </c:numRef>
          </c:val>
          <c:smooth val="0"/>
          <c:extLst>
            <c:ext xmlns:c16="http://schemas.microsoft.com/office/drawing/2014/chart" uri="{C3380CC4-5D6E-409C-BE32-E72D297353CC}">
              <c16:uniqueId val="{00000005-1264-4750-9B03-5E0387A0E690}"/>
            </c:ext>
          </c:extLst>
        </c:ser>
        <c:ser>
          <c:idx val="6"/>
          <c:order val="6"/>
          <c:tx>
            <c:strRef>
              <c:f>'MSCI - Aug 13-'!$AF$1:$AF$4</c:f>
              <c:strCache>
                <c:ptCount val="4"/>
                <c:pt idx="0">
                  <c:v>NAV</c:v>
                </c:pt>
                <c:pt idx="1">
                  <c:v>IA Mixed Investment 20-60% Shares</c:v>
                </c:pt>
              </c:strCache>
            </c:strRef>
          </c:tx>
          <c:spPr>
            <a:ln>
              <a:solidFill>
                <a:schemeClr val="bg1">
                  <a:lumMod val="50000"/>
                </a:schemeClr>
              </a:solidFill>
            </a:ln>
          </c:spPr>
          <c:marker>
            <c:symbol val="none"/>
          </c:marker>
          <c:cat>
            <c:numRef>
              <c:f>'MSCI - Aug 13-'!$X$5:$X$132</c:f>
              <c:numCache>
                <c:formatCode>mmm\-yy</c:formatCode>
                <c:ptCount val="128"/>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pt idx="126">
                  <c:v>43252</c:v>
                </c:pt>
                <c:pt idx="127">
                  <c:v>43282</c:v>
                </c:pt>
              </c:numCache>
            </c:numRef>
          </c:cat>
          <c:val>
            <c:numRef>
              <c:f>'MSCI - Aug 13-'!$AF$5:$AF$132</c:f>
              <c:numCache>
                <c:formatCode>0.00</c:formatCode>
                <c:ptCount val="128"/>
                <c:pt idx="0">
                  <c:v>100</c:v>
                </c:pt>
                <c:pt idx="1">
                  <c:v>96.17</c:v>
                </c:pt>
                <c:pt idx="2">
                  <c:v>96.900891999999999</c:v>
                </c:pt>
                <c:pt idx="3">
                  <c:v>95.214816479199996</c:v>
                </c:pt>
                <c:pt idx="4">
                  <c:v>97.290499478446563</c:v>
                </c:pt>
                <c:pt idx="5">
                  <c:v>97.475351427455607</c:v>
                </c:pt>
                <c:pt idx="6">
                  <c:v>94.044219057209176</c:v>
                </c:pt>
                <c:pt idx="7">
                  <c:v>92.981519381862711</c:v>
                </c:pt>
                <c:pt idx="8">
                  <c:v>94.794659009809038</c:v>
                </c:pt>
                <c:pt idx="9">
                  <c:v>88.860513355794993</c:v>
                </c:pt>
                <c:pt idx="10">
                  <c:v>81.209623155861038</c:v>
                </c:pt>
                <c:pt idx="11">
                  <c:v>81.274590854385721</c:v>
                </c:pt>
                <c:pt idx="12">
                  <c:v>84.16796628880185</c:v>
                </c:pt>
                <c:pt idx="13">
                  <c:v>82.147935097870601</c:v>
                </c:pt>
                <c:pt idx="14">
                  <c:v>79.543845555268106</c:v>
                </c:pt>
                <c:pt idx="15">
                  <c:v>79.639298169934435</c:v>
                </c:pt>
                <c:pt idx="16">
                  <c:v>83.21510265776449</c:v>
                </c:pt>
                <c:pt idx="17">
                  <c:v>85.295480224208603</c:v>
                </c:pt>
                <c:pt idx="18">
                  <c:v>85.500189376746704</c:v>
                </c:pt>
                <c:pt idx="19">
                  <c:v>88.595296232184936</c:v>
                </c:pt>
                <c:pt idx="20">
                  <c:v>92.573225033010033</c:v>
                </c:pt>
                <c:pt idx="21">
                  <c:v>95.581854846582857</c:v>
                </c:pt>
                <c:pt idx="22">
                  <c:v>95.017921902988022</c:v>
                </c:pt>
                <c:pt idx="23">
                  <c:v>96.015610082969403</c:v>
                </c:pt>
                <c:pt idx="24">
                  <c:v>97.561461405305209</c:v>
                </c:pt>
                <c:pt idx="25">
                  <c:v>96.819994298624891</c:v>
                </c:pt>
                <c:pt idx="26">
                  <c:v>98.04960822621743</c:v>
                </c:pt>
                <c:pt idx="27">
                  <c:v>101.57939412236125</c:v>
                </c:pt>
                <c:pt idx="28">
                  <c:v>101.70128939530808</c:v>
                </c:pt>
                <c:pt idx="29">
                  <c:v>98.589229939811659</c:v>
                </c:pt>
                <c:pt idx="30">
                  <c:v>97.563901948437618</c:v>
                </c:pt>
                <c:pt idx="31">
                  <c:v>99.593231108965114</c:v>
                </c:pt>
                <c:pt idx="32">
                  <c:v>99.772498924961255</c:v>
                </c:pt>
                <c:pt idx="33">
                  <c:v>102.66590139378513</c:v>
                </c:pt>
                <c:pt idx="34">
                  <c:v>103.7336267682805</c:v>
                </c:pt>
                <c:pt idx="35">
                  <c:v>102.9556245675184</c:v>
                </c:pt>
                <c:pt idx="36">
                  <c:v>105.91045099260617</c:v>
                </c:pt>
                <c:pt idx="37">
                  <c:v>105.31735246704758</c:v>
                </c:pt>
                <c:pt idx="38">
                  <c:v>105.85447096462953</c:v>
                </c:pt>
                <c:pt idx="39">
                  <c:v>106.45784144912791</c:v>
                </c:pt>
                <c:pt idx="40">
                  <c:v>107.71404397822762</c:v>
                </c:pt>
                <c:pt idx="41">
                  <c:v>107.62787274304505</c:v>
                </c:pt>
                <c:pt idx="42">
                  <c:v>107.10049616660413</c:v>
                </c:pt>
                <c:pt idx="43">
                  <c:v>106.96126552158755</c:v>
                </c:pt>
                <c:pt idx="44">
                  <c:v>102.70420715382836</c:v>
                </c:pt>
                <c:pt idx="45">
                  <c:v>101.05066941865172</c:v>
                </c:pt>
                <c:pt idx="46">
                  <c:v>104.66828338383945</c:v>
                </c:pt>
                <c:pt idx="47">
                  <c:v>102.56445088782428</c:v>
                </c:pt>
                <c:pt idx="48">
                  <c:v>103.91830163954356</c:v>
                </c:pt>
                <c:pt idx="49">
                  <c:v>106.17332878512165</c:v>
                </c:pt>
                <c:pt idx="50">
                  <c:v>108.61531534717945</c:v>
                </c:pt>
                <c:pt idx="51">
                  <c:v>108.14826949118658</c:v>
                </c:pt>
                <c:pt idx="52">
                  <c:v>107.27226850830797</c:v>
                </c:pt>
                <c:pt idx="53">
                  <c:v>105.00882364278267</c:v>
                </c:pt>
                <c:pt idx="54">
                  <c:v>106.31093305595317</c:v>
                </c:pt>
                <c:pt idx="55">
                  <c:v>108.47967609029462</c:v>
                </c:pt>
                <c:pt idx="56">
                  <c:v>109.46684114271631</c:v>
                </c:pt>
                <c:pt idx="57">
                  <c:v>110.3535225559723</c:v>
                </c:pt>
                <c:pt idx="58">
                  <c:v>110.85011340747418</c:v>
                </c:pt>
                <c:pt idx="59">
                  <c:v>111.78125436009697</c:v>
                </c:pt>
                <c:pt idx="60">
                  <c:v>112.59725751692568</c:v>
                </c:pt>
                <c:pt idx="61">
                  <c:v>116.02021414544022</c:v>
                </c:pt>
                <c:pt idx="62">
                  <c:v>117.54007895074548</c:v>
                </c:pt>
                <c:pt idx="63">
                  <c:v>119.17388604816084</c:v>
                </c:pt>
                <c:pt idx="64">
                  <c:v>120.06769019352204</c:v>
                </c:pt>
                <c:pt idx="65">
                  <c:v>121.18431971232179</c:v>
                </c:pt>
                <c:pt idx="66">
                  <c:v>117.0034606822467</c:v>
                </c:pt>
                <c:pt idx="67">
                  <c:v>120.43166208023652</c:v>
                </c:pt>
                <c:pt idx="68">
                  <c:v>118.87809363940147</c:v>
                </c:pt>
                <c:pt idx="69">
                  <c:v>119.81723057915274</c:v>
                </c:pt>
                <c:pt idx="70">
                  <c:v>122.87256995892113</c:v>
                </c:pt>
                <c:pt idx="71">
                  <c:v>122.01246196920869</c:v>
                </c:pt>
                <c:pt idx="72">
                  <c:v>122.57371929426705</c:v>
                </c:pt>
                <c:pt idx="73">
                  <c:v>121.42152633290094</c:v>
                </c:pt>
                <c:pt idx="74">
                  <c:v>123.91066762272541</c:v>
                </c:pt>
                <c:pt idx="75">
                  <c:v>123.52654455309496</c:v>
                </c:pt>
                <c:pt idx="76">
                  <c:v>123.95888745903079</c:v>
                </c:pt>
                <c:pt idx="77">
                  <c:v>125.70670777220313</c:v>
                </c:pt>
                <c:pt idx="78">
                  <c:v>125.29187563655486</c:v>
                </c:pt>
                <c:pt idx="79">
                  <c:v>125.54245938782798</c:v>
                </c:pt>
                <c:pt idx="80">
                  <c:v>127.14940286799218</c:v>
                </c:pt>
                <c:pt idx="81">
                  <c:v>125.94148354074625</c:v>
                </c:pt>
                <c:pt idx="82">
                  <c:v>125.94148354074625</c:v>
                </c:pt>
                <c:pt idx="83">
                  <c:v>128.95148499737007</c:v>
                </c:pt>
                <c:pt idx="84">
                  <c:v>128.52594509687876</c:v>
                </c:pt>
                <c:pt idx="85">
                  <c:v>131.40492626704884</c:v>
                </c:pt>
                <c:pt idx="86">
                  <c:v>132.6138515887057</c:v>
                </c:pt>
                <c:pt idx="87">
                  <c:v>134.11238811165808</c:v>
                </c:pt>
                <c:pt idx="88">
                  <c:v>134.31355669382557</c:v>
                </c:pt>
                <c:pt idx="89">
                  <c:v>135.20002616800483</c:v>
                </c:pt>
                <c:pt idx="90">
                  <c:v>131.18458539081507</c:v>
                </c:pt>
                <c:pt idx="91">
                  <c:v>131.84050831776915</c:v>
                </c:pt>
                <c:pt idx="92">
                  <c:v>128.22807838986228</c:v>
                </c:pt>
                <c:pt idx="93">
                  <c:v>126.33030282969231</c:v>
                </c:pt>
                <c:pt idx="94">
                  <c:v>129.99388161175338</c:v>
                </c:pt>
                <c:pt idx="95">
                  <c:v>130.72184734877919</c:v>
                </c:pt>
                <c:pt idx="96">
                  <c:v>130.06823811203529</c:v>
                </c:pt>
                <c:pt idx="97">
                  <c:v>126.92058674972404</c:v>
                </c:pt>
                <c:pt idx="98">
                  <c:v>128.12633232384641</c:v>
                </c:pt>
                <c:pt idx="99">
                  <c:v>130.80417266941481</c:v>
                </c:pt>
                <c:pt idx="100">
                  <c:v>131.39279144642717</c:v>
                </c:pt>
                <c:pt idx="101">
                  <c:v>131.69499486675394</c:v>
                </c:pt>
                <c:pt idx="102">
                  <c:v>133.61774179180856</c:v>
                </c:pt>
                <c:pt idx="103">
                  <c:v>138.81547194750991</c:v>
                </c:pt>
                <c:pt idx="104">
                  <c:v>141.25862425378608</c:v>
                </c:pt>
                <c:pt idx="105">
                  <c:v>141.62589667684591</c:v>
                </c:pt>
                <c:pt idx="106">
                  <c:v>142.67392831225456</c:v>
                </c:pt>
                <c:pt idx="107">
                  <c:v>140.5052846019083</c:v>
                </c:pt>
                <c:pt idx="108">
                  <c:v>143.49804716392896</c:v>
                </c:pt>
                <c:pt idx="109">
                  <c:v>143.91419150070436</c:v>
                </c:pt>
                <c:pt idx="110">
                  <c:v>146.53342978601719</c:v>
                </c:pt>
                <c:pt idx="111">
                  <c:v>147.69104388132672</c:v>
                </c:pt>
                <c:pt idx="112">
                  <c:v>147.79442761204365</c:v>
                </c:pt>
                <c:pt idx="113">
                  <c:v>150.41038898077682</c:v>
                </c:pt>
                <c:pt idx="114">
                  <c:v>149.46280353019793</c:v>
                </c:pt>
                <c:pt idx="115">
                  <c:v>150.29979522996703</c:v>
                </c:pt>
                <c:pt idx="116">
                  <c:v>151.47213363276077</c:v>
                </c:pt>
                <c:pt idx="117">
                  <c:v>150.32094541715179</c:v>
                </c:pt>
                <c:pt idx="118">
                  <c:v>152.47053493661707</c:v>
                </c:pt>
                <c:pt idx="119">
                  <c:v>152.19608797373115</c:v>
                </c:pt>
                <c:pt idx="120">
                  <c:v>153.74848807106321</c:v>
                </c:pt>
                <c:pt idx="121">
                  <c:v>153.67161382702767</c:v>
                </c:pt>
                <c:pt idx="122">
                  <c:v>151.56631271759738</c:v>
                </c:pt>
                <c:pt idx="123">
                  <c:v>148.89874561376766</c:v>
                </c:pt>
                <c:pt idx="124">
                  <c:v>152.17451801727054</c:v>
                </c:pt>
                <c:pt idx="125">
                  <c:v>153.54408867942598</c:v>
                </c:pt>
                <c:pt idx="126">
                  <c:v>153.09881082225564</c:v>
                </c:pt>
                <c:pt idx="127">
                  <c:v>154.82882738454714</c:v>
                </c:pt>
              </c:numCache>
            </c:numRef>
          </c:val>
          <c:smooth val="0"/>
          <c:extLst>
            <c:ext xmlns:c16="http://schemas.microsoft.com/office/drawing/2014/chart" uri="{C3380CC4-5D6E-409C-BE32-E72D297353CC}">
              <c16:uniqueId val="{00000006-1264-4750-9B03-5E0387A0E690}"/>
            </c:ext>
          </c:extLst>
        </c:ser>
        <c:ser>
          <c:idx val="7"/>
          <c:order val="7"/>
          <c:tx>
            <c:strRef>
              <c:f>'MSCI - Aug 13-'!$AG$2</c:f>
              <c:strCache>
                <c:ptCount val="1"/>
                <c:pt idx="0">
                  <c:v>IA Mixed Investment 40-85% Shares</c:v>
                </c:pt>
              </c:strCache>
            </c:strRef>
          </c:tx>
          <c:spPr>
            <a:ln>
              <a:solidFill>
                <a:schemeClr val="accent4">
                  <a:lumMod val="60000"/>
                  <a:lumOff val="40000"/>
                </a:schemeClr>
              </a:solidFill>
            </a:ln>
          </c:spPr>
          <c:marker>
            <c:symbol val="none"/>
          </c:marker>
          <c:val>
            <c:numRef>
              <c:f>'MSCI - Aug 13-'!$AG$5:$AG$132</c:f>
              <c:numCache>
                <c:formatCode>0.00</c:formatCode>
                <c:ptCount val="128"/>
                <c:pt idx="0">
                  <c:v>100</c:v>
                </c:pt>
                <c:pt idx="1">
                  <c:v>93.35</c:v>
                </c:pt>
                <c:pt idx="2">
                  <c:v>95.609069999999988</c:v>
                </c:pt>
                <c:pt idx="3">
                  <c:v>93.04674692399999</c:v>
                </c:pt>
                <c:pt idx="4">
                  <c:v>96.53599993364999</c:v>
                </c:pt>
                <c:pt idx="5">
                  <c:v>97.250366333158993</c:v>
                </c:pt>
                <c:pt idx="6">
                  <c:v>91.697370415535616</c:v>
                </c:pt>
                <c:pt idx="7">
                  <c:v>89.790065110892471</c:v>
                </c:pt>
                <c:pt idx="8">
                  <c:v>92.313165940508554</c:v>
                </c:pt>
                <c:pt idx="9">
                  <c:v>83.875742573546077</c:v>
                </c:pt>
                <c:pt idx="10">
                  <c:v>74.162931583529442</c:v>
                </c:pt>
                <c:pt idx="11">
                  <c:v>74.207429342479557</c:v>
                </c:pt>
                <c:pt idx="12">
                  <c:v>78.52630173021187</c:v>
                </c:pt>
                <c:pt idx="13">
                  <c:v>76.029165335191138</c:v>
                </c:pt>
                <c:pt idx="14">
                  <c:v>72.189692485763985</c:v>
                </c:pt>
                <c:pt idx="15">
                  <c:v>73.431355196519121</c:v>
                </c:pt>
                <c:pt idx="16">
                  <c:v>78.22642269085182</c:v>
                </c:pt>
                <c:pt idx="17">
                  <c:v>80.244664396275795</c:v>
                </c:pt>
                <c:pt idx="18">
                  <c:v>79.546535816028197</c:v>
                </c:pt>
                <c:pt idx="19">
                  <c:v>83.468180031758394</c:v>
                </c:pt>
                <c:pt idx="20">
                  <c:v>88.083970387514626</c:v>
                </c:pt>
                <c:pt idx="21">
                  <c:v>91.853964320100246</c:v>
                </c:pt>
                <c:pt idx="22">
                  <c:v>90.54963802675482</c:v>
                </c:pt>
                <c:pt idx="23">
                  <c:v>91.735838284905313</c:v>
                </c:pt>
                <c:pt idx="24">
                  <c:v>94.322788924539637</c:v>
                </c:pt>
                <c:pt idx="25">
                  <c:v>92.238255289307318</c:v>
                </c:pt>
                <c:pt idx="26">
                  <c:v>94.488868718366419</c:v>
                </c:pt>
                <c:pt idx="27">
                  <c:v>99.657409837261056</c:v>
                </c:pt>
                <c:pt idx="28">
                  <c:v>99.428197794635352</c:v>
                </c:pt>
                <c:pt idx="29">
                  <c:v>95.083185551009791</c:v>
                </c:pt>
                <c:pt idx="30">
                  <c:v>92.867747327671267</c:v>
                </c:pt>
                <c:pt idx="31">
                  <c:v>95.81165491795845</c:v>
                </c:pt>
                <c:pt idx="32">
                  <c:v>94.661915058942952</c:v>
                </c:pt>
                <c:pt idx="33">
                  <c:v>99.612733216525669</c:v>
                </c:pt>
                <c:pt idx="34">
                  <c:v>101.44560750770974</c:v>
                </c:pt>
                <c:pt idx="35">
                  <c:v>101.02968051692812</c:v>
                </c:pt>
                <c:pt idx="36">
                  <c:v>105.90941408589575</c:v>
                </c:pt>
                <c:pt idx="37">
                  <c:v>104.93504747630551</c:v>
                </c:pt>
                <c:pt idx="38">
                  <c:v>105.35478766621074</c:v>
                </c:pt>
                <c:pt idx="39">
                  <c:v>106.08173570110759</c:v>
                </c:pt>
                <c:pt idx="40">
                  <c:v>107.3759328766611</c:v>
                </c:pt>
                <c:pt idx="41">
                  <c:v>106.7424148726888</c:v>
                </c:pt>
                <c:pt idx="42">
                  <c:v>106.36881642063439</c:v>
                </c:pt>
                <c:pt idx="43">
                  <c:v>105.56041341583757</c:v>
                </c:pt>
                <c:pt idx="44">
                  <c:v>98.656762378441798</c:v>
                </c:pt>
                <c:pt idx="45">
                  <c:v>96.259403052645666</c:v>
                </c:pt>
                <c:pt idx="46">
                  <c:v>101.71731120573068</c:v>
                </c:pt>
                <c:pt idx="47">
                  <c:v>98.299609549218133</c:v>
                </c:pt>
                <c:pt idx="48">
                  <c:v>100.06900252110405</c:v>
                </c:pt>
                <c:pt idx="49">
                  <c:v>103.23118300077094</c:v>
                </c:pt>
                <c:pt idx="50">
                  <c:v>106.80298193259762</c:v>
                </c:pt>
                <c:pt idx="51">
                  <c:v>106.15148374280878</c:v>
                </c:pt>
                <c:pt idx="52">
                  <c:v>104.93074167976648</c:v>
                </c:pt>
                <c:pt idx="53">
                  <c:v>101.10076960845501</c:v>
                </c:pt>
                <c:pt idx="54">
                  <c:v>102.61728115258184</c:v>
                </c:pt>
                <c:pt idx="55">
                  <c:v>105.00826380343699</c:v>
                </c:pt>
                <c:pt idx="56">
                  <c:v>106.15285387889445</c:v>
                </c:pt>
                <c:pt idx="57">
                  <c:v>107.4054575546654</c:v>
                </c:pt>
                <c:pt idx="58">
                  <c:v>107.7921172018622</c:v>
                </c:pt>
                <c:pt idx="59">
                  <c:v>108.9562720676423</c:v>
                </c:pt>
                <c:pt idx="60">
                  <c:v>110.05673041552549</c:v>
                </c:pt>
                <c:pt idx="61">
                  <c:v>115.30643645634606</c:v>
                </c:pt>
                <c:pt idx="62">
                  <c:v>117.62409582911862</c:v>
                </c:pt>
                <c:pt idx="63">
                  <c:v>119.61194304863072</c:v>
                </c:pt>
                <c:pt idx="64">
                  <c:v>120.19804156956901</c:v>
                </c:pt>
                <c:pt idx="65">
                  <c:v>122.75825985500083</c:v>
                </c:pt>
                <c:pt idx="66">
                  <c:v>118.0443426765688</c:v>
                </c:pt>
                <c:pt idx="67">
                  <c:v>122.8369429892375</c:v>
                </c:pt>
                <c:pt idx="68">
                  <c:v>120.60131062683338</c:v>
                </c:pt>
                <c:pt idx="69">
                  <c:v>121.79526360203903</c:v>
                </c:pt>
                <c:pt idx="70">
                  <c:v>125.86322540634713</c:v>
                </c:pt>
                <c:pt idx="71">
                  <c:v>125.12063237644968</c:v>
                </c:pt>
                <c:pt idx="72">
                  <c:v>125.98396473984718</c:v>
                </c:pt>
                <c:pt idx="73">
                  <c:v>123.70365497805595</c:v>
                </c:pt>
                <c:pt idx="74">
                  <c:v>127.20446841393493</c:v>
                </c:pt>
                <c:pt idx="75">
                  <c:v>126.35219847556156</c:v>
                </c:pt>
                <c:pt idx="76">
                  <c:v>126.26375193662867</c:v>
                </c:pt>
                <c:pt idx="77">
                  <c:v>128.42286209474503</c:v>
                </c:pt>
                <c:pt idx="78">
                  <c:v>127.6780094945955</c:v>
                </c:pt>
                <c:pt idx="79">
                  <c:v>127.94613331453415</c:v>
                </c:pt>
                <c:pt idx="80">
                  <c:v>130.03165528756105</c:v>
                </c:pt>
                <c:pt idx="81">
                  <c:v>128.65331974151292</c:v>
                </c:pt>
                <c:pt idx="82">
                  <c:v>128.55039708571971</c:v>
                </c:pt>
                <c:pt idx="83">
                  <c:v>132.68971987187987</c:v>
                </c:pt>
                <c:pt idx="84">
                  <c:v>132.10588510444362</c:v>
                </c:pt>
                <c:pt idx="85">
                  <c:v>135.31605811248158</c:v>
                </c:pt>
                <c:pt idx="86">
                  <c:v>137.65702591782753</c:v>
                </c:pt>
                <c:pt idx="87">
                  <c:v>139.76317841437029</c:v>
                </c:pt>
                <c:pt idx="88">
                  <c:v>139.93089422846754</c:v>
                </c:pt>
                <c:pt idx="89">
                  <c:v>141.69402349574622</c:v>
                </c:pt>
                <c:pt idx="90">
                  <c:v>136.36632821230617</c:v>
                </c:pt>
                <c:pt idx="91">
                  <c:v>137.30725587697108</c:v>
                </c:pt>
                <c:pt idx="92">
                  <c:v>132.02092652570769</c:v>
                </c:pt>
                <c:pt idx="93">
                  <c:v>129.3937100878461</c:v>
                </c:pt>
                <c:pt idx="94">
                  <c:v>134.90588213758835</c:v>
                </c:pt>
                <c:pt idx="95">
                  <c:v>136.06607272397162</c:v>
                </c:pt>
                <c:pt idx="96">
                  <c:v>135.6170546839825</c:v>
                </c:pt>
                <c:pt idx="97">
                  <c:v>130.50429172239637</c:v>
                </c:pt>
                <c:pt idx="98">
                  <c:v>132.6576125358159</c:v>
                </c:pt>
                <c:pt idx="99">
                  <c:v>135.65567457912533</c:v>
                </c:pt>
                <c:pt idx="100">
                  <c:v>136.07620717032063</c:v>
                </c:pt>
                <c:pt idx="101">
                  <c:v>136.59329675756786</c:v>
                </c:pt>
                <c:pt idx="102">
                  <c:v>138.95636079147377</c:v>
                </c:pt>
                <c:pt idx="103">
                  <c:v>146.00144828360149</c:v>
                </c:pt>
                <c:pt idx="104">
                  <c:v>148.62947435270632</c:v>
                </c:pt>
                <c:pt idx="105">
                  <c:v>149.32803288216405</c:v>
                </c:pt>
                <c:pt idx="106">
                  <c:v>151.67248299841404</c:v>
                </c:pt>
                <c:pt idx="107">
                  <c:v>149.27605776703911</c:v>
                </c:pt>
                <c:pt idx="108">
                  <c:v>153.08259724009861</c:v>
                </c:pt>
                <c:pt idx="109">
                  <c:v>153.9857845638152</c:v>
                </c:pt>
                <c:pt idx="110">
                  <c:v>157.32727608885</c:v>
                </c:pt>
                <c:pt idx="111">
                  <c:v>158.86908339452071</c:v>
                </c:pt>
                <c:pt idx="112">
                  <c:v>158.75787503614455</c:v>
                </c:pt>
                <c:pt idx="113">
                  <c:v>162.6633187620337</c:v>
                </c:pt>
                <c:pt idx="114">
                  <c:v>161.39454487568983</c:v>
                </c:pt>
                <c:pt idx="115">
                  <c:v>162.70184068918292</c:v>
                </c:pt>
                <c:pt idx="116">
                  <c:v>164.39393983235041</c:v>
                </c:pt>
                <c:pt idx="117">
                  <c:v>162.8815155858928</c:v>
                </c:pt>
                <c:pt idx="118">
                  <c:v>166.57892598969258</c:v>
                </c:pt>
                <c:pt idx="119">
                  <c:v>166.19579445991627</c:v>
                </c:pt>
                <c:pt idx="120">
                  <c:v>168.35633978789519</c:v>
                </c:pt>
                <c:pt idx="121">
                  <c:v>168.49102485972551</c:v>
                </c:pt>
                <c:pt idx="122">
                  <c:v>165.76147025699797</c:v>
                </c:pt>
                <c:pt idx="123">
                  <c:v>161.31906285411043</c:v>
                </c:pt>
                <c:pt idx="124">
                  <c:v>166.40061333401491</c:v>
                </c:pt>
                <c:pt idx="125">
                  <c:v>169.61214517136139</c:v>
                </c:pt>
                <c:pt idx="126">
                  <c:v>169.22203723746725</c:v>
                </c:pt>
                <c:pt idx="127">
                  <c:v>171.86190101837173</c:v>
                </c:pt>
              </c:numCache>
            </c:numRef>
          </c:val>
          <c:smooth val="0"/>
          <c:extLst>
            <c:ext xmlns:c16="http://schemas.microsoft.com/office/drawing/2014/chart" uri="{C3380CC4-5D6E-409C-BE32-E72D297353CC}">
              <c16:uniqueId val="{00000007-1264-4750-9B03-5E0387A0E690}"/>
            </c:ext>
          </c:extLst>
        </c:ser>
        <c:dLbls>
          <c:showLegendKey val="0"/>
          <c:showVal val="0"/>
          <c:showCatName val="0"/>
          <c:showSerName val="0"/>
          <c:showPercent val="0"/>
          <c:showBubbleSize val="0"/>
        </c:dLbls>
        <c:smooth val="0"/>
        <c:axId val="146318848"/>
        <c:axId val="146320384"/>
      </c:lineChart>
      <c:dateAx>
        <c:axId val="146318848"/>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146320384"/>
        <c:crosses val="autoZero"/>
        <c:auto val="1"/>
        <c:lblOffset val="100"/>
        <c:baseTimeUnit val="months"/>
        <c:majorUnit val="6"/>
        <c:majorTimeUnit val="months"/>
      </c:dateAx>
      <c:valAx>
        <c:axId val="146320384"/>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46318848"/>
        <c:crossesAt val="39447"/>
        <c:crossBetween val="between"/>
        <c:majorUnit val="20"/>
        <c:minorUnit val="4"/>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GB" sz="800" dirty="0"/>
              <a:t>Maximum</a:t>
            </a:r>
            <a:r>
              <a:rPr lang="en-GB" sz="800" baseline="0" dirty="0"/>
              <a:t> Monthly Fall of our Balanced Model, MSCI UK and IA Mixed Shares</a:t>
            </a:r>
          </a:p>
        </c:rich>
      </c:tx>
      <c:layout>
        <c:manualLayout>
          <c:xMode val="edge"/>
          <c:yMode val="edge"/>
          <c:x val="0.1391868389499048"/>
          <c:y val="0.86468146653957845"/>
        </c:manualLayout>
      </c:layout>
      <c:overlay val="1"/>
    </c:title>
    <c:autoTitleDeleted val="0"/>
    <c:plotArea>
      <c:layout>
        <c:manualLayout>
          <c:layoutTarget val="inner"/>
          <c:xMode val="edge"/>
          <c:yMode val="edge"/>
          <c:x val="4.1250927284279579E-2"/>
          <c:y val="6.5932267809448455E-2"/>
          <c:w val="0.8889560367454068"/>
          <c:h val="0.89719889180519097"/>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Calculations!$B$3:$B$13</c:f>
              <c:numCache>
                <c:formatCode>General</c:formatCode>
                <c:ptCount val="11"/>
                <c:pt idx="0">
                  <c:v>-8.0399999999999991</c:v>
                </c:pt>
                <c:pt idx="1">
                  <c:v>-4.5</c:v>
                </c:pt>
                <c:pt idx="2">
                  <c:v>-3.1</c:v>
                </c:pt>
                <c:pt idx="3">
                  <c:v>-3.714</c:v>
                </c:pt>
                <c:pt idx="4">
                  <c:v>-2.4620000000000002</c:v>
                </c:pt>
                <c:pt idx="5">
                  <c:v>-2.5099999999999998</c:v>
                </c:pt>
                <c:pt idx="6">
                  <c:v>-1.65</c:v>
                </c:pt>
                <c:pt idx="7">
                  <c:v>-2.88</c:v>
                </c:pt>
                <c:pt idx="8">
                  <c:v>-2.33</c:v>
                </c:pt>
                <c:pt idx="9">
                  <c:v>-0.78</c:v>
                </c:pt>
                <c:pt idx="10">
                  <c:v>-1.65</c:v>
                </c:pt>
              </c:numCache>
            </c:numRef>
          </c:val>
          <c:extLst>
            <c:ext xmlns:c16="http://schemas.microsoft.com/office/drawing/2014/chart" uri="{C3380CC4-5D6E-409C-BE32-E72D297353CC}">
              <c16:uniqueId val="{00000000-E526-4973-A1A7-46F58083CA40}"/>
            </c:ext>
          </c:extLst>
        </c:ser>
        <c:ser>
          <c:idx val="1"/>
          <c:order val="1"/>
          <c:tx>
            <c:strRef>
              <c:f>Calculations!$C$2</c:f>
              <c:strCache>
                <c:ptCount val="1"/>
                <c:pt idx="0">
                  <c:v>Min of MSCI UK</c:v>
                </c:pt>
              </c:strCache>
            </c:strRef>
          </c:tx>
          <c:spPr>
            <a:solidFill>
              <a:srgbClr val="FF0000"/>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Calculations!$C$3:$C$13</c:f>
              <c:numCache>
                <c:formatCode>General</c:formatCode>
                <c:ptCount val="11"/>
                <c:pt idx="0">
                  <c:v>-12.87</c:v>
                </c:pt>
                <c:pt idx="1">
                  <c:v>-7.13</c:v>
                </c:pt>
                <c:pt idx="2">
                  <c:v>-6.12</c:v>
                </c:pt>
                <c:pt idx="3">
                  <c:v>-6.56</c:v>
                </c:pt>
                <c:pt idx="4">
                  <c:v>-6.6</c:v>
                </c:pt>
                <c:pt idx="5">
                  <c:v>-5.24</c:v>
                </c:pt>
                <c:pt idx="6">
                  <c:v>-3.55</c:v>
                </c:pt>
                <c:pt idx="7">
                  <c:v>-6.43</c:v>
                </c:pt>
                <c:pt idx="8">
                  <c:v>-2.36</c:v>
                </c:pt>
                <c:pt idx="9">
                  <c:v>-2.54</c:v>
                </c:pt>
                <c:pt idx="10">
                  <c:v>-3.39</c:v>
                </c:pt>
              </c:numCache>
            </c:numRef>
          </c:val>
          <c:extLst>
            <c:ext xmlns:c16="http://schemas.microsoft.com/office/drawing/2014/chart" uri="{C3380CC4-5D6E-409C-BE32-E72D297353CC}">
              <c16:uniqueId val="{00000001-E526-4973-A1A7-46F58083CA40}"/>
            </c:ext>
          </c:extLst>
        </c:ser>
        <c:ser>
          <c:idx val="2"/>
          <c:order val="2"/>
          <c:tx>
            <c:strRef>
              <c:f>Calculations!$E$2</c:f>
              <c:strCache>
                <c:ptCount val="1"/>
                <c:pt idx="0">
                  <c:v>Min of 20-60%</c:v>
                </c:pt>
              </c:strCache>
            </c:strRef>
          </c:tx>
          <c:spPr>
            <a:solidFill>
              <a:schemeClr val="bg1">
                <a:lumMod val="50000"/>
              </a:schemeClr>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Calculations!$E$3:$E$13</c:f>
              <c:numCache>
                <c:formatCode>General</c:formatCode>
                <c:ptCount val="11"/>
                <c:pt idx="0">
                  <c:v>-8.61</c:v>
                </c:pt>
                <c:pt idx="1">
                  <c:v>-3.17</c:v>
                </c:pt>
                <c:pt idx="2">
                  <c:v>-3.06</c:v>
                </c:pt>
                <c:pt idx="3">
                  <c:v>-3.98</c:v>
                </c:pt>
                <c:pt idx="4">
                  <c:v>-2.11</c:v>
                </c:pt>
                <c:pt idx="5">
                  <c:v>-3.45</c:v>
                </c:pt>
                <c:pt idx="6">
                  <c:v>-0.95</c:v>
                </c:pt>
                <c:pt idx="7">
                  <c:v>-2.97</c:v>
                </c:pt>
                <c:pt idx="8">
                  <c:v>-2.42</c:v>
                </c:pt>
                <c:pt idx="9">
                  <c:v>-0.76</c:v>
                </c:pt>
                <c:pt idx="10">
                  <c:v>-1.76</c:v>
                </c:pt>
              </c:numCache>
            </c:numRef>
          </c:val>
          <c:extLst>
            <c:ext xmlns:c16="http://schemas.microsoft.com/office/drawing/2014/chart" uri="{C3380CC4-5D6E-409C-BE32-E72D297353CC}">
              <c16:uniqueId val="{00000002-E526-4973-A1A7-46F58083CA40}"/>
            </c:ext>
          </c:extLst>
        </c:ser>
        <c:ser>
          <c:idx val="3"/>
          <c:order val="3"/>
          <c:tx>
            <c:strRef>
              <c:f>Calculations!$F$2</c:f>
              <c:strCache>
                <c:ptCount val="1"/>
                <c:pt idx="0">
                  <c:v>Min of 40-85%</c:v>
                </c:pt>
              </c:strCache>
            </c:strRef>
          </c:tx>
          <c:invertIfNegative val="0"/>
          <c:val>
            <c:numRef>
              <c:f>Calculations!$F$3:$F$13</c:f>
              <c:numCache>
                <c:formatCode>General</c:formatCode>
                <c:ptCount val="11"/>
                <c:pt idx="0">
                  <c:v>-11.58</c:v>
                </c:pt>
                <c:pt idx="1">
                  <c:v>-5.05</c:v>
                </c:pt>
                <c:pt idx="2">
                  <c:v>-4.37</c:v>
                </c:pt>
                <c:pt idx="3">
                  <c:v>-6.54</c:v>
                </c:pt>
                <c:pt idx="4">
                  <c:v>-3.65</c:v>
                </c:pt>
                <c:pt idx="5">
                  <c:v>-3.84</c:v>
                </c:pt>
                <c:pt idx="6">
                  <c:v>-1.81</c:v>
                </c:pt>
                <c:pt idx="7">
                  <c:v>-3.85</c:v>
                </c:pt>
                <c:pt idx="8">
                  <c:v>-3.77</c:v>
                </c:pt>
                <c:pt idx="9">
                  <c:v>-0.92</c:v>
                </c:pt>
                <c:pt idx="10">
                  <c:v>-2.68</c:v>
                </c:pt>
              </c:numCache>
            </c:numRef>
          </c:val>
          <c:extLst>
            <c:ext xmlns:c16="http://schemas.microsoft.com/office/drawing/2014/chart" uri="{C3380CC4-5D6E-409C-BE32-E72D297353CC}">
              <c16:uniqueId val="{00000003-E526-4973-A1A7-46F58083CA40}"/>
            </c:ext>
          </c:extLst>
        </c:ser>
        <c:dLbls>
          <c:showLegendKey val="0"/>
          <c:showVal val="0"/>
          <c:showCatName val="0"/>
          <c:showSerName val="0"/>
          <c:showPercent val="0"/>
          <c:showBubbleSize val="0"/>
        </c:dLbls>
        <c:gapWidth val="150"/>
        <c:axId val="107540864"/>
        <c:axId val="107542400"/>
      </c:barChart>
      <c:catAx>
        <c:axId val="107540864"/>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107542400"/>
        <c:crosses val="autoZero"/>
        <c:auto val="1"/>
        <c:lblAlgn val="ctr"/>
        <c:lblOffset val="100"/>
        <c:noMultiLvlLbl val="0"/>
      </c:catAx>
      <c:valAx>
        <c:axId val="107542400"/>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107540864"/>
        <c:crosses val="autoZero"/>
        <c:crossBetween val="between"/>
        <c:dispUnits>
          <c:builtInUnit val="hundreds"/>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GB" sz="800">
                <a:solidFill>
                  <a:schemeClr val="tx2"/>
                </a:solidFill>
              </a:rPr>
              <a:t>Annual Volatility of our 5 Models in Bar Charts and</a:t>
            </a:r>
            <a:r>
              <a:rPr lang="en-GB" sz="800" baseline="0">
                <a:solidFill>
                  <a:schemeClr val="tx2"/>
                </a:solidFill>
              </a:rPr>
              <a:t> MSCI UK and IA Mixed Shares in Line Graphs</a:t>
            </a:r>
            <a:endParaRPr lang="en-GB" sz="800">
              <a:solidFill>
                <a:schemeClr val="tx2"/>
              </a:solidFill>
            </a:endParaRPr>
          </a:p>
        </c:rich>
      </c:tx>
      <c:layout>
        <c:manualLayout>
          <c:xMode val="edge"/>
          <c:yMode val="edge"/>
          <c:x val="0.17432975601720788"/>
          <c:y val="0.10199155789428332"/>
        </c:manualLayout>
      </c:layout>
      <c:overlay val="1"/>
    </c:title>
    <c:autoTitleDeleted val="0"/>
    <c:plotArea>
      <c:layout>
        <c:manualLayout>
          <c:layoutTarget val="inner"/>
          <c:xMode val="edge"/>
          <c:yMode val="edge"/>
          <c:x val="6.8006026318186488E-2"/>
          <c:y val="9.3838300394231647E-2"/>
          <c:w val="0.87907906934872804"/>
          <c:h val="0.7530479019351406"/>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strRef>
              <c:f>Calculations!$A$25:$A$35</c:f>
              <c:strCache>
                <c:ptCount val="11"/>
                <c:pt idx="0">
                  <c:v>2008</c:v>
                </c:pt>
                <c:pt idx="1">
                  <c:v>2009</c:v>
                </c:pt>
                <c:pt idx="2">
                  <c:v>2010</c:v>
                </c:pt>
                <c:pt idx="3">
                  <c:v>2011</c:v>
                </c:pt>
                <c:pt idx="4">
                  <c:v>2012</c:v>
                </c:pt>
                <c:pt idx="5">
                  <c:v>2013</c:v>
                </c:pt>
                <c:pt idx="6">
                  <c:v>2014</c:v>
                </c:pt>
                <c:pt idx="7">
                  <c:v>2015</c:v>
                </c:pt>
                <c:pt idx="8">
                  <c:v>2016</c:v>
                </c:pt>
                <c:pt idx="9">
                  <c:v>2017</c:v>
                </c:pt>
                <c:pt idx="10">
                  <c:v>2018 (YTD)</c:v>
                </c:pt>
              </c:strCache>
            </c:strRef>
          </c:cat>
          <c:val>
            <c:numRef>
              <c:f>Calculations!$B$25:$B$35</c:f>
              <c:numCache>
                <c:formatCode>General</c:formatCode>
                <c:ptCount val="11"/>
                <c:pt idx="5">
                  <c:v>4.83293108880014</c:v>
                </c:pt>
                <c:pt idx="6">
                  <c:v>3.527527591542114</c:v>
                </c:pt>
                <c:pt idx="7">
                  <c:v>4.5467342525857344</c:v>
                </c:pt>
                <c:pt idx="8">
                  <c:v>4.1599840034657474</c:v>
                </c:pt>
                <c:pt idx="9">
                  <c:v>2.522010285879464</c:v>
                </c:pt>
                <c:pt idx="10">
                  <c:v>3.1445332086437938</c:v>
                </c:pt>
              </c:numCache>
            </c:numRef>
          </c:val>
          <c:extLst>
            <c:ext xmlns:c16="http://schemas.microsoft.com/office/drawing/2014/chart" uri="{C3380CC4-5D6E-409C-BE32-E72D297353CC}">
              <c16:uniqueId val="{00000000-E4EB-4E06-9DD4-EDBBC5036197}"/>
            </c:ext>
          </c:extLst>
        </c:ser>
        <c:ser>
          <c:idx val="1"/>
          <c:order val="1"/>
          <c:tx>
            <c:strRef>
              <c:f>Calculations!$C$24</c:f>
              <c:strCache>
                <c:ptCount val="1"/>
                <c:pt idx="0">
                  <c:v>Volatility 1 Y  Cautious</c:v>
                </c:pt>
              </c:strCache>
            </c:strRef>
          </c:tx>
          <c:spPr>
            <a:solidFill>
              <a:srgbClr val="92D050"/>
            </a:solidFill>
          </c:spPr>
          <c:invertIfNegative val="0"/>
          <c:cat>
            <c:strRef>
              <c:f>Calculations!$A$25:$A$35</c:f>
              <c:strCache>
                <c:ptCount val="11"/>
                <c:pt idx="0">
                  <c:v>2008</c:v>
                </c:pt>
                <c:pt idx="1">
                  <c:v>2009</c:v>
                </c:pt>
                <c:pt idx="2">
                  <c:v>2010</c:v>
                </c:pt>
                <c:pt idx="3">
                  <c:v>2011</c:v>
                </c:pt>
                <c:pt idx="4">
                  <c:v>2012</c:v>
                </c:pt>
                <c:pt idx="5">
                  <c:v>2013</c:v>
                </c:pt>
                <c:pt idx="6">
                  <c:v>2014</c:v>
                </c:pt>
                <c:pt idx="7">
                  <c:v>2015</c:v>
                </c:pt>
                <c:pt idx="8">
                  <c:v>2016</c:v>
                </c:pt>
                <c:pt idx="9">
                  <c:v>2017</c:v>
                </c:pt>
                <c:pt idx="10">
                  <c:v>2018 (YTD)</c:v>
                </c:pt>
              </c:strCache>
            </c:strRef>
          </c:cat>
          <c:val>
            <c:numRef>
              <c:f>Calculations!$C$25:$C$35</c:f>
              <c:numCache>
                <c:formatCode>General</c:formatCode>
                <c:ptCount val="11"/>
                <c:pt idx="0">
                  <c:v>11.14909118187748</c:v>
                </c:pt>
                <c:pt idx="1">
                  <c:v>10.891302196957648</c:v>
                </c:pt>
                <c:pt idx="2">
                  <c:v>7.4190534804282509</c:v>
                </c:pt>
                <c:pt idx="3">
                  <c:v>7.661843357597677</c:v>
                </c:pt>
                <c:pt idx="4">
                  <c:v>4.7317415948041797</c:v>
                </c:pt>
                <c:pt idx="5">
                  <c:v>6.0952798653026301</c:v>
                </c:pt>
                <c:pt idx="6">
                  <c:v>4.2457269534952866</c:v>
                </c:pt>
                <c:pt idx="7">
                  <c:v>5.596039995958181</c:v>
                </c:pt>
                <c:pt idx="8">
                  <c:v>4.736646301109908</c:v>
                </c:pt>
                <c:pt idx="9">
                  <c:v>3.0094814797245992</c:v>
                </c:pt>
                <c:pt idx="10">
                  <c:v>3.8026378878215934</c:v>
                </c:pt>
              </c:numCache>
            </c:numRef>
          </c:val>
          <c:extLst>
            <c:ext xmlns:c16="http://schemas.microsoft.com/office/drawing/2014/chart" uri="{C3380CC4-5D6E-409C-BE32-E72D297353CC}">
              <c16:uniqueId val="{00000001-E4EB-4E06-9DD4-EDBBC5036197}"/>
            </c:ext>
          </c:extLst>
        </c:ser>
        <c:ser>
          <c:idx val="2"/>
          <c:order val="2"/>
          <c:tx>
            <c:strRef>
              <c:f>Calculations!$D$24</c:f>
              <c:strCache>
                <c:ptCount val="1"/>
                <c:pt idx="0">
                  <c:v>Volatility 1 Y  Balanced</c:v>
                </c:pt>
              </c:strCache>
            </c:strRef>
          </c:tx>
          <c:spPr>
            <a:solidFill>
              <a:srgbClr val="FFFF00"/>
            </a:solidFill>
          </c:spPr>
          <c:invertIfNegative val="0"/>
          <c:cat>
            <c:strRef>
              <c:f>Calculations!$A$25:$A$35</c:f>
              <c:strCache>
                <c:ptCount val="11"/>
                <c:pt idx="0">
                  <c:v>2008</c:v>
                </c:pt>
                <c:pt idx="1">
                  <c:v>2009</c:v>
                </c:pt>
                <c:pt idx="2">
                  <c:v>2010</c:v>
                </c:pt>
                <c:pt idx="3">
                  <c:v>2011</c:v>
                </c:pt>
                <c:pt idx="4">
                  <c:v>2012</c:v>
                </c:pt>
                <c:pt idx="5">
                  <c:v>2013</c:v>
                </c:pt>
                <c:pt idx="6">
                  <c:v>2014</c:v>
                </c:pt>
                <c:pt idx="7">
                  <c:v>2015</c:v>
                </c:pt>
                <c:pt idx="8">
                  <c:v>2016</c:v>
                </c:pt>
                <c:pt idx="9">
                  <c:v>2017</c:v>
                </c:pt>
                <c:pt idx="10">
                  <c:v>2018 (YTD)</c:v>
                </c:pt>
              </c:strCache>
            </c:strRef>
          </c:cat>
          <c:val>
            <c:numRef>
              <c:f>Calculations!$D$25:$D$35</c:f>
              <c:numCache>
                <c:formatCode>General</c:formatCode>
                <c:ptCount val="11"/>
                <c:pt idx="0">
                  <c:v>12.999602399514169</c:v>
                </c:pt>
                <c:pt idx="1">
                  <c:v>11.062527325081815</c:v>
                </c:pt>
                <c:pt idx="2">
                  <c:v>7.8795132002381507</c:v>
                </c:pt>
                <c:pt idx="3">
                  <c:v>8.1152224413584175</c:v>
                </c:pt>
                <c:pt idx="4">
                  <c:v>5.057830089798661</c:v>
                </c:pt>
                <c:pt idx="5">
                  <c:v>6.3754680398597188</c:v>
                </c:pt>
                <c:pt idx="6">
                  <c:v>4.8663064208718074</c:v>
                </c:pt>
                <c:pt idx="7">
                  <c:v>6.572120178174135</c:v>
                </c:pt>
                <c:pt idx="8">
                  <c:v>5.5053329517015506</c:v>
                </c:pt>
                <c:pt idx="9">
                  <c:v>3.4679058365112923</c:v>
                </c:pt>
                <c:pt idx="10">
                  <c:v>4.5052920781111299</c:v>
                </c:pt>
              </c:numCache>
            </c:numRef>
          </c:val>
          <c:extLst>
            <c:ext xmlns:c16="http://schemas.microsoft.com/office/drawing/2014/chart" uri="{C3380CC4-5D6E-409C-BE32-E72D297353CC}">
              <c16:uniqueId val="{00000002-E4EB-4E06-9DD4-EDBBC5036197}"/>
            </c:ext>
          </c:extLst>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strRef>
              <c:f>Calculations!$A$25:$A$35</c:f>
              <c:strCache>
                <c:ptCount val="11"/>
                <c:pt idx="0">
                  <c:v>2008</c:v>
                </c:pt>
                <c:pt idx="1">
                  <c:v>2009</c:v>
                </c:pt>
                <c:pt idx="2">
                  <c:v>2010</c:v>
                </c:pt>
                <c:pt idx="3">
                  <c:v>2011</c:v>
                </c:pt>
                <c:pt idx="4">
                  <c:v>2012</c:v>
                </c:pt>
                <c:pt idx="5">
                  <c:v>2013</c:v>
                </c:pt>
                <c:pt idx="6">
                  <c:v>2014</c:v>
                </c:pt>
                <c:pt idx="7">
                  <c:v>2015</c:v>
                </c:pt>
                <c:pt idx="8">
                  <c:v>2016</c:v>
                </c:pt>
                <c:pt idx="9">
                  <c:v>2017</c:v>
                </c:pt>
                <c:pt idx="10">
                  <c:v>2018 (YTD)</c:v>
                </c:pt>
              </c:strCache>
            </c:strRef>
          </c:cat>
          <c:val>
            <c:numRef>
              <c:f>Calculations!$E$25:$E$35</c:f>
              <c:numCache>
                <c:formatCode>General</c:formatCode>
                <c:ptCount val="11"/>
                <c:pt idx="0">
                  <c:v>14.167566118683643</c:v>
                </c:pt>
                <c:pt idx="1">
                  <c:v>11.616123978019832</c:v>
                </c:pt>
                <c:pt idx="2">
                  <c:v>9.0270593772280012</c:v>
                </c:pt>
                <c:pt idx="3">
                  <c:v>9.0631360416298996</c:v>
                </c:pt>
                <c:pt idx="4">
                  <c:v>5.4966028115720542</c:v>
                </c:pt>
                <c:pt idx="5">
                  <c:v>6.7360199200741935</c:v>
                </c:pt>
                <c:pt idx="6">
                  <c:v>5.4458906609395941</c:v>
                </c:pt>
                <c:pt idx="7">
                  <c:v>7.4852048007446603</c:v>
                </c:pt>
                <c:pt idx="8">
                  <c:v>6.304286420581418</c:v>
                </c:pt>
                <c:pt idx="9">
                  <c:v>3.8694832116040194</c:v>
                </c:pt>
                <c:pt idx="10">
                  <c:v>5.1425620729337114</c:v>
                </c:pt>
              </c:numCache>
            </c:numRef>
          </c:val>
          <c:extLst>
            <c:ext xmlns:c16="http://schemas.microsoft.com/office/drawing/2014/chart" uri="{C3380CC4-5D6E-409C-BE32-E72D297353CC}">
              <c16:uniqueId val="{00000003-E4EB-4E06-9DD4-EDBBC5036197}"/>
            </c:ext>
          </c:extLst>
        </c:ser>
        <c:ser>
          <c:idx val="4"/>
          <c:order val="4"/>
          <c:tx>
            <c:strRef>
              <c:f>Calculations!$F$24</c:f>
              <c:strCache>
                <c:ptCount val="1"/>
                <c:pt idx="0">
                  <c:v>Volatility 1 Y  Adventurous</c:v>
                </c:pt>
              </c:strCache>
            </c:strRef>
          </c:tx>
          <c:spPr>
            <a:solidFill>
              <a:schemeClr val="accent1">
                <a:lumMod val="75000"/>
              </a:schemeClr>
            </a:solidFill>
          </c:spPr>
          <c:invertIfNegative val="0"/>
          <c:cat>
            <c:strRef>
              <c:f>Calculations!$A$25:$A$35</c:f>
              <c:strCache>
                <c:ptCount val="11"/>
                <c:pt idx="0">
                  <c:v>2008</c:v>
                </c:pt>
                <c:pt idx="1">
                  <c:v>2009</c:v>
                </c:pt>
                <c:pt idx="2">
                  <c:v>2010</c:v>
                </c:pt>
                <c:pt idx="3">
                  <c:v>2011</c:v>
                </c:pt>
                <c:pt idx="4">
                  <c:v>2012</c:v>
                </c:pt>
                <c:pt idx="5">
                  <c:v>2013</c:v>
                </c:pt>
                <c:pt idx="6">
                  <c:v>2014</c:v>
                </c:pt>
                <c:pt idx="7">
                  <c:v>2015</c:v>
                </c:pt>
                <c:pt idx="8">
                  <c:v>2016</c:v>
                </c:pt>
                <c:pt idx="9">
                  <c:v>2017</c:v>
                </c:pt>
                <c:pt idx="10">
                  <c:v>2018 (YTD)</c:v>
                </c:pt>
              </c:strCache>
            </c:strRef>
          </c:cat>
          <c:val>
            <c:numRef>
              <c:f>Calculations!$F$25:$F$35</c:f>
              <c:numCache>
                <c:formatCode>General</c:formatCode>
                <c:ptCount val="11"/>
                <c:pt idx="5">
                  <c:v>8.9850563361414899</c:v>
                </c:pt>
                <c:pt idx="6">
                  <c:v>6.0659662499435765</c:v>
                </c:pt>
                <c:pt idx="7">
                  <c:v>8.8448238586706225</c:v>
                </c:pt>
                <c:pt idx="8">
                  <c:v>7.6908653018310673</c:v>
                </c:pt>
                <c:pt idx="9">
                  <c:v>4.3062113989709419</c:v>
                </c:pt>
                <c:pt idx="10">
                  <c:v>5.8511101428307066</c:v>
                </c:pt>
              </c:numCache>
            </c:numRef>
          </c:val>
          <c:extLst>
            <c:ext xmlns:c16="http://schemas.microsoft.com/office/drawing/2014/chart" uri="{C3380CC4-5D6E-409C-BE32-E72D297353CC}">
              <c16:uniqueId val="{00000004-E4EB-4E06-9DD4-EDBBC5036197}"/>
            </c:ext>
          </c:extLst>
        </c:ser>
        <c:dLbls>
          <c:showLegendKey val="0"/>
          <c:showVal val="0"/>
          <c:showCatName val="0"/>
          <c:showSerName val="0"/>
          <c:showPercent val="0"/>
          <c:showBubbleSize val="0"/>
        </c:dLbls>
        <c:gapWidth val="150"/>
        <c:axId val="108233088"/>
        <c:axId val="108234624"/>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strRef>
              <c:f>Calculations!$A$25:$A$35</c:f>
              <c:strCache>
                <c:ptCount val="11"/>
                <c:pt idx="0">
                  <c:v>2008</c:v>
                </c:pt>
                <c:pt idx="1">
                  <c:v>2009</c:v>
                </c:pt>
                <c:pt idx="2">
                  <c:v>2010</c:v>
                </c:pt>
                <c:pt idx="3">
                  <c:v>2011</c:v>
                </c:pt>
                <c:pt idx="4">
                  <c:v>2012</c:v>
                </c:pt>
                <c:pt idx="5">
                  <c:v>2013</c:v>
                </c:pt>
                <c:pt idx="6">
                  <c:v>2014</c:v>
                </c:pt>
                <c:pt idx="7">
                  <c:v>2015</c:v>
                </c:pt>
                <c:pt idx="8">
                  <c:v>2016</c:v>
                </c:pt>
                <c:pt idx="9">
                  <c:v>2017</c:v>
                </c:pt>
                <c:pt idx="10">
                  <c:v>2018 (YTD)</c:v>
                </c:pt>
              </c:strCache>
            </c:strRef>
          </c:cat>
          <c:val>
            <c:numRef>
              <c:f>Calculations!$G$25:$G$35</c:f>
              <c:numCache>
                <c:formatCode>General</c:formatCode>
                <c:ptCount val="11"/>
                <c:pt idx="0">
                  <c:v>21.677038543122073</c:v>
                </c:pt>
                <c:pt idx="1">
                  <c:v>19.231658322104774</c:v>
                </c:pt>
                <c:pt idx="2">
                  <c:v>17.195078312756184</c:v>
                </c:pt>
                <c:pt idx="3">
                  <c:v>13.011319547364762</c:v>
                </c:pt>
                <c:pt idx="4">
                  <c:v>10.054587374563278</c:v>
                </c:pt>
                <c:pt idx="5">
                  <c:v>11.867794081615855</c:v>
                </c:pt>
                <c:pt idx="6">
                  <c:v>9.6909367217753779</c:v>
                </c:pt>
                <c:pt idx="7">
                  <c:v>13.127388094431359</c:v>
                </c:pt>
                <c:pt idx="8">
                  <c:v>8.0772829590153634</c:v>
                </c:pt>
                <c:pt idx="9">
                  <c:v>8.5807750232714994</c:v>
                </c:pt>
                <c:pt idx="10">
                  <c:v>10.579456507779593</c:v>
                </c:pt>
              </c:numCache>
            </c:numRef>
          </c:val>
          <c:smooth val="0"/>
          <c:extLst>
            <c:ext xmlns:c16="http://schemas.microsoft.com/office/drawing/2014/chart" uri="{C3380CC4-5D6E-409C-BE32-E72D297353CC}">
              <c16:uniqueId val="{00000005-E4EB-4E06-9DD4-EDBBC5036197}"/>
            </c:ext>
          </c:extLst>
        </c:ser>
        <c:ser>
          <c:idx val="6"/>
          <c:order val="6"/>
          <c:tx>
            <c:strRef>
              <c:f>Calculations!$I$24</c:f>
              <c:strCache>
                <c:ptCount val="1"/>
                <c:pt idx="0">
                  <c:v>Volatility 1 Y  IA 20-60%</c:v>
                </c:pt>
              </c:strCache>
            </c:strRef>
          </c:tx>
          <c:spPr>
            <a:ln>
              <a:solidFill>
                <a:schemeClr val="tx1">
                  <a:lumMod val="50000"/>
                  <a:lumOff val="50000"/>
                </a:schemeClr>
              </a:solidFill>
            </a:ln>
          </c:spPr>
          <c:marker>
            <c:symbol val="none"/>
          </c:marker>
          <c:cat>
            <c:strRef>
              <c:f>Calculations!$A$25:$A$35</c:f>
              <c:strCache>
                <c:ptCount val="11"/>
                <c:pt idx="0">
                  <c:v>2008</c:v>
                </c:pt>
                <c:pt idx="1">
                  <c:v>2009</c:v>
                </c:pt>
                <c:pt idx="2">
                  <c:v>2010</c:v>
                </c:pt>
                <c:pt idx="3">
                  <c:v>2011</c:v>
                </c:pt>
                <c:pt idx="4">
                  <c:v>2012</c:v>
                </c:pt>
                <c:pt idx="5">
                  <c:v>2013</c:v>
                </c:pt>
                <c:pt idx="6">
                  <c:v>2014</c:v>
                </c:pt>
                <c:pt idx="7">
                  <c:v>2015</c:v>
                </c:pt>
                <c:pt idx="8">
                  <c:v>2016</c:v>
                </c:pt>
                <c:pt idx="9">
                  <c:v>2017</c:v>
                </c:pt>
                <c:pt idx="10">
                  <c:v>2018 (YTD)</c:v>
                </c:pt>
              </c:strCache>
            </c:strRef>
          </c:cat>
          <c:val>
            <c:numRef>
              <c:f>Calculations!$I$25:$I$35</c:f>
              <c:numCache>
                <c:formatCode>General</c:formatCode>
                <c:ptCount val="11"/>
                <c:pt idx="0">
                  <c:v>12.542322171533685</c:v>
                </c:pt>
                <c:pt idx="1">
                  <c:v>8.7935115542396076</c:v>
                </c:pt>
                <c:pt idx="2">
                  <c:v>6.7938227289742601</c:v>
                </c:pt>
                <c:pt idx="3">
                  <c:v>6.5514717291751952</c:v>
                </c:pt>
                <c:pt idx="4">
                  <c:v>4.479622549034481</c:v>
                </c:pt>
                <c:pt idx="5">
                  <c:v>6.4363929763070358</c:v>
                </c:pt>
                <c:pt idx="6">
                  <c:v>3.8895056942308939</c:v>
                </c:pt>
                <c:pt idx="7">
                  <c:v>6.1954609484392975</c:v>
                </c:pt>
                <c:pt idx="8">
                  <c:v>5.8002664515598674</c:v>
                </c:pt>
                <c:pt idx="9">
                  <c:v>2.9791640072037291</c:v>
                </c:pt>
                <c:pt idx="10">
                  <c:v>4.1142534946429601</c:v>
                </c:pt>
              </c:numCache>
            </c:numRef>
          </c:val>
          <c:smooth val="0"/>
          <c:extLst>
            <c:ext xmlns:c16="http://schemas.microsoft.com/office/drawing/2014/chart" uri="{C3380CC4-5D6E-409C-BE32-E72D297353CC}">
              <c16:uniqueId val="{00000006-E4EB-4E06-9DD4-EDBBC5036197}"/>
            </c:ext>
          </c:extLst>
        </c:ser>
        <c:ser>
          <c:idx val="7"/>
          <c:order val="7"/>
          <c:tx>
            <c:strRef>
              <c:f>Calculations!$J$24</c:f>
              <c:strCache>
                <c:ptCount val="1"/>
                <c:pt idx="0">
                  <c:v>Volatility 1 Y IA 40-85% </c:v>
                </c:pt>
              </c:strCache>
            </c:strRef>
          </c:tx>
          <c:spPr>
            <a:ln>
              <a:solidFill>
                <a:schemeClr val="accent4">
                  <a:lumMod val="60000"/>
                  <a:lumOff val="40000"/>
                </a:schemeClr>
              </a:solidFill>
            </a:ln>
          </c:spPr>
          <c:marker>
            <c:symbol val="none"/>
          </c:marker>
          <c:val>
            <c:numRef>
              <c:f>Calculations!$J$25:$J$35</c:f>
              <c:numCache>
                <c:formatCode>General</c:formatCode>
                <c:ptCount val="11"/>
                <c:pt idx="0">
                  <c:v>18.886990231373552</c:v>
                </c:pt>
                <c:pt idx="1">
                  <c:v>12.48390527475641</c:v>
                </c:pt>
                <c:pt idx="2">
                  <c:v>11.374483005234287</c:v>
                </c:pt>
                <c:pt idx="3">
                  <c:v>10.29457182649716</c:v>
                </c:pt>
                <c:pt idx="4">
                  <c:v>6.737547436162914</c:v>
                </c:pt>
                <c:pt idx="5">
                  <c:v>8.4711531897160448</c:v>
                </c:pt>
                <c:pt idx="6">
                  <c:v>5.4672205004005461</c:v>
                </c:pt>
                <c:pt idx="7">
                  <c:v>8.3888166897689107</c:v>
                </c:pt>
                <c:pt idx="8">
                  <c:v>7.6045345324053502</c:v>
                </c:pt>
                <c:pt idx="9">
                  <c:v>3.9703675121855126</c:v>
                </c:pt>
                <c:pt idx="10">
                  <c:v>5.9186016468880087</c:v>
                </c:pt>
              </c:numCache>
            </c:numRef>
          </c:val>
          <c:smooth val="0"/>
          <c:extLst>
            <c:ext xmlns:c16="http://schemas.microsoft.com/office/drawing/2014/chart" uri="{C3380CC4-5D6E-409C-BE32-E72D297353CC}">
              <c16:uniqueId val="{00000007-E4EB-4E06-9DD4-EDBBC5036197}"/>
            </c:ext>
          </c:extLst>
        </c:ser>
        <c:dLbls>
          <c:showLegendKey val="0"/>
          <c:showVal val="0"/>
          <c:showCatName val="0"/>
          <c:showSerName val="0"/>
          <c:showPercent val="0"/>
          <c:showBubbleSize val="0"/>
        </c:dLbls>
        <c:marker val="1"/>
        <c:smooth val="0"/>
        <c:axId val="108233088"/>
        <c:axId val="108234624"/>
      </c:lineChart>
      <c:catAx>
        <c:axId val="108233088"/>
        <c:scaling>
          <c:orientation val="minMax"/>
        </c:scaling>
        <c:delete val="0"/>
        <c:axPos val="b"/>
        <c:numFmt formatCode="General" sourceLinked="1"/>
        <c:majorTickMark val="out"/>
        <c:minorTickMark val="none"/>
        <c:tickLblPos val="nextTo"/>
        <c:txPr>
          <a:bodyPr/>
          <a:lstStyle/>
          <a:p>
            <a:pPr>
              <a:defRPr sz="800"/>
            </a:pPr>
            <a:endParaRPr lang="en-US"/>
          </a:p>
        </c:txPr>
        <c:crossAx val="108234624"/>
        <c:crosses val="autoZero"/>
        <c:auto val="1"/>
        <c:lblAlgn val="ctr"/>
        <c:lblOffset val="100"/>
        <c:noMultiLvlLbl val="0"/>
      </c:catAx>
      <c:valAx>
        <c:axId val="108234624"/>
        <c:scaling>
          <c:orientation val="minMax"/>
        </c:scaling>
        <c:delete val="0"/>
        <c:axPos val="l"/>
        <c:majorGridlines/>
        <c:numFmt formatCode="0%" sourceLinked="0"/>
        <c:majorTickMark val="out"/>
        <c:minorTickMark val="none"/>
        <c:tickLblPos val="nextTo"/>
        <c:txPr>
          <a:bodyPr/>
          <a:lstStyle/>
          <a:p>
            <a:pPr>
              <a:defRPr sz="800"/>
            </a:pPr>
            <a:endParaRPr lang="en-US"/>
          </a:p>
        </c:txPr>
        <c:crossAx val="108233088"/>
        <c:crosses val="autoZero"/>
        <c:crossBetween val="between"/>
        <c:dispUnits>
          <c:builtInUnit val="hundreds"/>
        </c:dispUnits>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a:solidFill>
                  <a:schemeClr val="tx2">
                    <a:lumMod val="75000"/>
                  </a:schemeClr>
                </a:solidFill>
              </a:rPr>
              <a:t>NAV</a:t>
            </a:r>
            <a:r>
              <a:rPr lang="en-GB" sz="800" baseline="0">
                <a:solidFill>
                  <a:schemeClr val="tx2">
                    <a:lumMod val="75000"/>
                  </a:schemeClr>
                </a:solidFill>
              </a:rPr>
              <a:t> Performance of our 5 models, MSCI UK and IA Mixed Shares - Since Inception</a:t>
            </a:r>
            <a:endParaRPr lang="en-GB" sz="800">
              <a:solidFill>
                <a:schemeClr val="tx2">
                  <a:lumMod val="75000"/>
                </a:schemeClr>
              </a:solidFill>
            </a:endParaRPr>
          </a:p>
        </c:rich>
      </c:tx>
      <c:layout>
        <c:manualLayout>
          <c:xMode val="edge"/>
          <c:yMode val="edge"/>
          <c:x val="8.7419196289654152E-2"/>
          <c:y val="1.9626022747537396E-2"/>
        </c:manualLayout>
      </c:layout>
      <c:overlay val="1"/>
    </c:title>
    <c:autoTitleDeleted val="0"/>
    <c:plotArea>
      <c:layout>
        <c:manualLayout>
          <c:layoutTarget val="inner"/>
          <c:xMode val="edge"/>
          <c:yMode val="edge"/>
          <c:x val="8.1658982594375915E-2"/>
          <c:y val="1.5618403964749278E-2"/>
          <c:w val="0.68346515191665647"/>
          <c:h val="0.48252803141815959"/>
        </c:manualLayout>
      </c:layout>
      <c:lineChart>
        <c:grouping val="standard"/>
        <c:varyColors val="0"/>
        <c:ser>
          <c:idx val="0"/>
          <c:order val="0"/>
          <c:tx>
            <c:strRef>
              <c:f>'MSCI - Aug 13-'!$AK$69</c:f>
              <c:strCache>
                <c:ptCount val="1"/>
                <c:pt idx="0">
                  <c:v>NLPFM Defensive</c:v>
                </c:pt>
              </c:strCache>
            </c:strRef>
          </c:tx>
          <c:spPr>
            <a:ln>
              <a:solidFill>
                <a:schemeClr val="tx2">
                  <a:lumMod val="40000"/>
                  <a:lumOff val="60000"/>
                </a:schemeClr>
              </a:solidFill>
            </a:ln>
          </c:spPr>
          <c:marker>
            <c:symbol val="none"/>
          </c:marker>
          <c:cat>
            <c:numRef>
              <c:f>'MSCI - Aug 13-'!$AJ$70:$AJ$136</c:f>
              <c:numCache>
                <c:formatCode>mmm\-yy</c:formatCode>
                <c:ptCount val="67"/>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pt idx="66">
                  <c:v>43252</c:v>
                </c:pt>
              </c:numCache>
            </c:numRef>
          </c:cat>
          <c:val>
            <c:numRef>
              <c:f>'MSCI - Aug 13-'!$AK$70:$AK$136</c:f>
              <c:numCache>
                <c:formatCode>0.00</c:formatCode>
                <c:ptCount val="67"/>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pt idx="57">
                  <c:v>140.4030550921793</c:v>
                </c:pt>
                <c:pt idx="58">
                  <c:v>142.44577212056265</c:v>
                </c:pt>
                <c:pt idx="59">
                  <c:v>142.787641973652</c:v>
                </c:pt>
                <c:pt idx="60">
                  <c:v>144.17268210079644</c:v>
                </c:pt>
                <c:pt idx="61">
                  <c:v>144.43219292857788</c:v>
                </c:pt>
                <c:pt idx="62">
                  <c:v>143.0167574378778</c:v>
                </c:pt>
                <c:pt idx="63">
                  <c:v>141.65809824221796</c:v>
                </c:pt>
                <c:pt idx="64">
                  <c:v>143.71214066673011</c:v>
                </c:pt>
                <c:pt idx="65">
                  <c:v>144.64626958106385</c:v>
                </c:pt>
                <c:pt idx="66">
                  <c:v>144.03875524882338</c:v>
                </c:pt>
              </c:numCache>
            </c:numRef>
          </c:val>
          <c:smooth val="0"/>
          <c:extLst>
            <c:ext xmlns:c16="http://schemas.microsoft.com/office/drawing/2014/chart" uri="{C3380CC4-5D6E-409C-BE32-E72D297353CC}">
              <c16:uniqueId val="{00000000-0F94-4044-8DA0-3474356FE4C8}"/>
            </c:ext>
          </c:extLst>
        </c:ser>
        <c:ser>
          <c:idx val="1"/>
          <c:order val="1"/>
          <c:tx>
            <c:strRef>
              <c:f>'MSCI - Aug 13-'!$AL$69</c:f>
              <c:strCache>
                <c:ptCount val="1"/>
                <c:pt idx="0">
                  <c:v>NLPFM Cautious</c:v>
                </c:pt>
              </c:strCache>
            </c:strRef>
          </c:tx>
          <c:spPr>
            <a:ln>
              <a:solidFill>
                <a:srgbClr val="92D050"/>
              </a:solidFill>
            </a:ln>
          </c:spPr>
          <c:marker>
            <c:symbol val="none"/>
          </c:marker>
          <c:cat>
            <c:numRef>
              <c:f>'MSCI - Aug 13-'!$AJ$70:$AJ$136</c:f>
              <c:numCache>
                <c:formatCode>mmm\-yy</c:formatCode>
                <c:ptCount val="67"/>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pt idx="66">
                  <c:v>43252</c:v>
                </c:pt>
              </c:numCache>
            </c:numRef>
          </c:cat>
          <c:val>
            <c:numRef>
              <c:f>'MSCI - Aug 13-'!$AL$70:$AL$136</c:f>
              <c:numCache>
                <c:formatCode>0.00</c:formatCode>
                <c:ptCount val="67"/>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pt idx="57">
                  <c:v>146.79759650976627</c:v>
                </c:pt>
                <c:pt idx="58">
                  <c:v>149.36883421536098</c:v>
                </c:pt>
                <c:pt idx="59">
                  <c:v>149.592887466684</c:v>
                </c:pt>
                <c:pt idx="60">
                  <c:v>151.19353136257752</c:v>
                </c:pt>
                <c:pt idx="61">
                  <c:v>151.48079907216641</c:v>
                </c:pt>
                <c:pt idx="62">
                  <c:v>149.76906604265093</c:v>
                </c:pt>
                <c:pt idx="63">
                  <c:v>147.80709127749222</c:v>
                </c:pt>
                <c:pt idx="64">
                  <c:v>150.64498743002008</c:v>
                </c:pt>
                <c:pt idx="65">
                  <c:v>152.06105031186226</c:v>
                </c:pt>
                <c:pt idx="66">
                  <c:v>151.46801221564598</c:v>
                </c:pt>
              </c:numCache>
            </c:numRef>
          </c:val>
          <c:smooth val="0"/>
          <c:extLst>
            <c:ext xmlns:c16="http://schemas.microsoft.com/office/drawing/2014/chart" uri="{C3380CC4-5D6E-409C-BE32-E72D297353CC}">
              <c16:uniqueId val="{00000001-0F94-4044-8DA0-3474356FE4C8}"/>
            </c:ext>
          </c:extLst>
        </c:ser>
        <c:ser>
          <c:idx val="2"/>
          <c:order val="2"/>
          <c:tx>
            <c:strRef>
              <c:f>'MSCI - Aug 13-'!$AM$69</c:f>
              <c:strCache>
                <c:ptCount val="1"/>
                <c:pt idx="0">
                  <c:v>NLPFM Balanced</c:v>
                </c:pt>
              </c:strCache>
            </c:strRef>
          </c:tx>
          <c:spPr>
            <a:ln>
              <a:solidFill>
                <a:srgbClr val="FFFF00"/>
              </a:solidFill>
            </a:ln>
          </c:spPr>
          <c:marker>
            <c:symbol val="none"/>
          </c:marker>
          <c:cat>
            <c:numRef>
              <c:f>'MSCI - Aug 13-'!$AJ$70:$AJ$136</c:f>
              <c:numCache>
                <c:formatCode>mmm\-yy</c:formatCode>
                <c:ptCount val="67"/>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pt idx="66">
                  <c:v>43252</c:v>
                </c:pt>
              </c:numCache>
            </c:numRef>
          </c:cat>
          <c:val>
            <c:numRef>
              <c:f>'MSCI - Aug 13-'!$AM$70:$AM$136</c:f>
              <c:numCache>
                <c:formatCode>0.00</c:formatCode>
                <c:ptCount val="67"/>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pt idx="57">
                  <c:v>151.303592898658</c:v>
                </c:pt>
                <c:pt idx="58">
                  <c:v>154.39805398062134</c:v>
                </c:pt>
                <c:pt idx="59">
                  <c:v>154.47525300761166</c:v>
                </c:pt>
                <c:pt idx="60">
                  <c:v>156.2826134678007</c:v>
                </c:pt>
                <c:pt idx="61">
                  <c:v>156.45452434261529</c:v>
                </c:pt>
                <c:pt idx="62">
                  <c:v>154.63965186024095</c:v>
                </c:pt>
                <c:pt idx="63">
                  <c:v>152.08809760454696</c:v>
                </c:pt>
                <c:pt idx="64">
                  <c:v>155.82946480561881</c:v>
                </c:pt>
                <c:pt idx="65">
                  <c:v>157.82408195513074</c:v>
                </c:pt>
                <c:pt idx="66">
                  <c:v>157.31904489287433</c:v>
                </c:pt>
              </c:numCache>
            </c:numRef>
          </c:val>
          <c:smooth val="0"/>
          <c:extLst>
            <c:ext xmlns:c16="http://schemas.microsoft.com/office/drawing/2014/chart" uri="{C3380CC4-5D6E-409C-BE32-E72D297353CC}">
              <c16:uniqueId val="{00000002-0F94-4044-8DA0-3474356FE4C8}"/>
            </c:ext>
          </c:extLst>
        </c:ser>
        <c:ser>
          <c:idx val="3"/>
          <c:order val="3"/>
          <c:tx>
            <c:strRef>
              <c:f>'MSCI - Aug 13-'!$AN$69</c:f>
              <c:strCache>
                <c:ptCount val="1"/>
                <c:pt idx="0">
                  <c:v>NLPFM Progressive</c:v>
                </c:pt>
              </c:strCache>
            </c:strRef>
          </c:tx>
          <c:spPr>
            <a:ln>
              <a:solidFill>
                <a:schemeClr val="accent6">
                  <a:lumMod val="60000"/>
                  <a:lumOff val="40000"/>
                </a:schemeClr>
              </a:solidFill>
            </a:ln>
          </c:spPr>
          <c:marker>
            <c:symbol val="none"/>
          </c:marker>
          <c:cat>
            <c:numRef>
              <c:f>'MSCI - Aug 13-'!$AJ$70:$AJ$136</c:f>
              <c:numCache>
                <c:formatCode>mmm\-yy</c:formatCode>
                <c:ptCount val="67"/>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pt idx="66">
                  <c:v>43252</c:v>
                </c:pt>
              </c:numCache>
            </c:numRef>
          </c:cat>
          <c:val>
            <c:numRef>
              <c:f>'MSCI - Aug 13-'!$AN$70:$AN$136</c:f>
              <c:numCache>
                <c:formatCode>0.00</c:formatCode>
                <c:ptCount val="67"/>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pt idx="57">
                  <c:v>156.47913499246746</c:v>
                </c:pt>
                <c:pt idx="58">
                  <c:v>160.12823937403127</c:v>
                </c:pt>
                <c:pt idx="59">
                  <c:v>160.16026502190607</c:v>
                </c:pt>
                <c:pt idx="60">
                  <c:v>162.25836449369305</c:v>
                </c:pt>
                <c:pt idx="61">
                  <c:v>162.51797787688295</c:v>
                </c:pt>
                <c:pt idx="62">
                  <c:v>160.43774776005884</c:v>
                </c:pt>
                <c:pt idx="63">
                  <c:v>157.29316790396169</c:v>
                </c:pt>
                <c:pt idx="64">
                  <c:v>161.87039908996698</c:v>
                </c:pt>
                <c:pt idx="65">
                  <c:v>164.44413843549745</c:v>
                </c:pt>
                <c:pt idx="66">
                  <c:v>164.01658367556516</c:v>
                </c:pt>
              </c:numCache>
            </c:numRef>
          </c:val>
          <c:smooth val="0"/>
          <c:extLst>
            <c:ext xmlns:c16="http://schemas.microsoft.com/office/drawing/2014/chart" uri="{C3380CC4-5D6E-409C-BE32-E72D297353CC}">
              <c16:uniqueId val="{00000003-0F94-4044-8DA0-3474356FE4C8}"/>
            </c:ext>
          </c:extLst>
        </c:ser>
        <c:ser>
          <c:idx val="4"/>
          <c:order val="4"/>
          <c:tx>
            <c:strRef>
              <c:f>'MSCI - Aug 13-'!$AO$69</c:f>
              <c:strCache>
                <c:ptCount val="1"/>
                <c:pt idx="0">
                  <c:v>NLPFM Adventurous</c:v>
                </c:pt>
              </c:strCache>
            </c:strRef>
          </c:tx>
          <c:spPr>
            <a:ln>
              <a:solidFill>
                <a:schemeClr val="accent1">
                  <a:lumMod val="75000"/>
                </a:schemeClr>
              </a:solidFill>
            </a:ln>
          </c:spPr>
          <c:marker>
            <c:symbol val="none"/>
          </c:marker>
          <c:cat>
            <c:numRef>
              <c:f>'MSCI - Aug 13-'!$AJ$70:$AJ$136</c:f>
              <c:numCache>
                <c:formatCode>mmm\-yy</c:formatCode>
                <c:ptCount val="67"/>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pt idx="66">
                  <c:v>43252</c:v>
                </c:pt>
              </c:numCache>
            </c:numRef>
          </c:cat>
          <c:val>
            <c:numRef>
              <c:f>'MSCI - Aug 13-'!$AO$70:$AO$136</c:f>
              <c:numCache>
                <c:formatCode>0.00</c:formatCode>
                <c:ptCount val="67"/>
                <c:pt idx="0">
                  <c:v>100</c:v>
                </c:pt>
                <c:pt idx="1">
                  <c:v>105.03</c:v>
                </c:pt>
                <c:pt idx="2">
                  <c:v>108.1000269</c:v>
                </c:pt>
                <c:pt idx="3">
                  <c:v>109.798278322599</c:v>
                </c:pt>
                <c:pt idx="4">
                  <c:v>109.40629846898733</c:v>
                </c:pt>
                <c:pt idx="5">
                  <c:v>111.55175598196418</c:v>
                </c:pt>
                <c:pt idx="6">
                  <c:v>107.55820311780985</c:v>
                </c:pt>
                <c:pt idx="7">
                  <c:v>112.12942675031677</c:v>
                </c:pt>
                <c:pt idx="8">
                  <c:v>110.03260647008584</c:v>
                </c:pt>
                <c:pt idx="9">
                  <c:v>110.20205668404977</c:v>
                </c:pt>
                <c:pt idx="10">
                  <c:v>114.66964806202114</c:v>
                </c:pt>
                <c:pt idx="11">
                  <c:v>114.2877981339746</c:v>
                </c:pt>
                <c:pt idx="12">
                  <c:v>115.38953250798612</c:v>
                </c:pt>
                <c:pt idx="13">
                  <c:v>112.53941105503885</c:v>
                </c:pt>
                <c:pt idx="14">
                  <c:v>116.37700497201568</c:v>
                </c:pt>
                <c:pt idx="15">
                  <c:v>116.44333986484973</c:v>
                </c:pt>
                <c:pt idx="16">
                  <c:v>115.77728396082279</c:v>
                </c:pt>
                <c:pt idx="17">
                  <c:v>118.20860692400007</c:v>
                </c:pt>
                <c:pt idx="18">
                  <c:v>117.84216024253567</c:v>
                </c:pt>
                <c:pt idx="19">
                  <c:v>118.36066574760282</c:v>
                </c:pt>
                <c:pt idx="20">
                  <c:v>120.98827252719961</c:v>
                </c:pt>
                <c:pt idx="21">
                  <c:v>119.57270973863137</c:v>
                </c:pt>
                <c:pt idx="22">
                  <c:v>120.41091443389918</c:v>
                </c:pt>
                <c:pt idx="23">
                  <c:v>123.91487204392564</c:v>
                </c:pt>
                <c:pt idx="24">
                  <c:v>123.75378271026854</c:v>
                </c:pt>
                <c:pt idx="25">
                  <c:v>126.99613181727757</c:v>
                </c:pt>
                <c:pt idx="26">
                  <c:v>130.15833549952779</c:v>
                </c:pt>
                <c:pt idx="27">
                  <c:v>132.85261304436801</c:v>
                </c:pt>
                <c:pt idx="28">
                  <c:v>132.57362255697484</c:v>
                </c:pt>
                <c:pt idx="29">
                  <c:v>134.9466904007447</c:v>
                </c:pt>
                <c:pt idx="30">
                  <c:v>129.76473748935609</c:v>
                </c:pt>
                <c:pt idx="31">
                  <c:v>131.59442028795601</c:v>
                </c:pt>
                <c:pt idx="32">
                  <c:v>127.1333694401943</c:v>
                </c:pt>
                <c:pt idx="33">
                  <c:v>124.37457532334209</c:v>
                </c:pt>
                <c:pt idx="34">
                  <c:v>129.88436901016615</c:v>
                </c:pt>
                <c:pt idx="35">
                  <c:v>131.9495304774278</c:v>
                </c:pt>
                <c:pt idx="36">
                  <c:v>132.12106486704846</c:v>
                </c:pt>
                <c:pt idx="37">
                  <c:v>127.15331282804743</c:v>
                </c:pt>
                <c:pt idx="38">
                  <c:v>129.4929337840835</c:v>
                </c:pt>
                <c:pt idx="39">
                  <c:v>132.61371348827993</c:v>
                </c:pt>
                <c:pt idx="40">
                  <c:v>132.20261097646625</c:v>
                </c:pt>
                <c:pt idx="41">
                  <c:v>132.96938612012974</c:v>
                </c:pt>
                <c:pt idx="42">
                  <c:v>134.6580973238554</c:v>
                </c:pt>
                <c:pt idx="43">
                  <c:v>141.28327571218909</c:v>
                </c:pt>
                <c:pt idx="44">
                  <c:v>143.91114464043582</c:v>
                </c:pt>
                <c:pt idx="45">
                  <c:v>145.01926045416718</c:v>
                </c:pt>
                <c:pt idx="46">
                  <c:v>148.65924389156677</c:v>
                </c:pt>
                <c:pt idx="47">
                  <c:v>146.54828262830654</c:v>
                </c:pt>
                <c:pt idx="48">
                  <c:v>150.44646694621949</c:v>
                </c:pt>
                <c:pt idx="49">
                  <c:v>152.19164596279563</c:v>
                </c:pt>
                <c:pt idx="50">
                  <c:v>155.69205381993993</c:v>
                </c:pt>
                <c:pt idx="51">
                  <c:v>158.24540350258695</c:v>
                </c:pt>
                <c:pt idx="52">
                  <c:v>158.24540350258695</c:v>
                </c:pt>
                <c:pt idx="53">
                  <c:v>162.35978399365422</c:v>
                </c:pt>
                <c:pt idx="54">
                  <c:v>160.75242213211703</c:v>
                </c:pt>
                <c:pt idx="55">
                  <c:v>162.71360168212885</c:v>
                </c:pt>
                <c:pt idx="56">
                  <c:v>165.0759835151911</c:v>
                </c:pt>
                <c:pt idx="57">
                  <c:v>163.75537564706957</c:v>
                </c:pt>
                <c:pt idx="58">
                  <c:v>168.05632052298324</c:v>
                </c:pt>
                <c:pt idx="59">
                  <c:v>168.00590362682635</c:v>
                </c:pt>
                <c:pt idx="60">
                  <c:v>170.40838804868997</c:v>
                </c:pt>
                <c:pt idx="61">
                  <c:v>170.71512314717762</c:v>
                </c:pt>
                <c:pt idx="62">
                  <c:v>168.25682537385828</c:v>
                </c:pt>
                <c:pt idx="63">
                  <c:v>164.38691839025952</c:v>
                </c:pt>
                <c:pt idx="64">
                  <c:v>169.94319623185029</c:v>
                </c:pt>
                <c:pt idx="65">
                  <c:v>173.12113400138588</c:v>
                </c:pt>
                <c:pt idx="66">
                  <c:v>172.7229553931827</c:v>
                </c:pt>
              </c:numCache>
            </c:numRef>
          </c:val>
          <c:smooth val="0"/>
          <c:extLst>
            <c:ext xmlns:c16="http://schemas.microsoft.com/office/drawing/2014/chart" uri="{C3380CC4-5D6E-409C-BE32-E72D297353CC}">
              <c16:uniqueId val="{00000004-0F94-4044-8DA0-3474356FE4C8}"/>
            </c:ext>
          </c:extLst>
        </c:ser>
        <c:ser>
          <c:idx val="5"/>
          <c:order val="5"/>
          <c:tx>
            <c:strRef>
              <c:f>'MSCI - Aug 13-'!$AP$69</c:f>
              <c:strCache>
                <c:ptCount val="1"/>
                <c:pt idx="0">
                  <c:v>MSCI UNITED KINGDOM </c:v>
                </c:pt>
              </c:strCache>
            </c:strRef>
          </c:tx>
          <c:spPr>
            <a:ln>
              <a:solidFill>
                <a:srgbClr val="FF0000"/>
              </a:solidFill>
            </a:ln>
          </c:spPr>
          <c:marker>
            <c:symbol val="none"/>
          </c:marker>
          <c:cat>
            <c:numRef>
              <c:f>'MSCI - Aug 13-'!$AJ$70:$AJ$136</c:f>
              <c:numCache>
                <c:formatCode>mmm\-yy</c:formatCode>
                <c:ptCount val="67"/>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pt idx="66">
                  <c:v>43252</c:v>
                </c:pt>
              </c:numCache>
            </c:numRef>
          </c:cat>
          <c:val>
            <c:numRef>
              <c:f>'MSCI - Aug 13-'!$AP$70:$AP$136</c:f>
              <c:numCache>
                <c:formatCode>0.00</c:formatCode>
                <c:ptCount val="67"/>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pt idx="57">
                  <c:v>147.76574616434425</c:v>
                </c:pt>
                <c:pt idx="58">
                  <c:v>150.20388097605593</c:v>
                </c:pt>
                <c:pt idx="59">
                  <c:v>147.51523150658451</c:v>
                </c:pt>
                <c:pt idx="60">
                  <c:v>154.93524765136573</c:v>
                </c:pt>
                <c:pt idx="61">
                  <c:v>151.86752974786867</c:v>
                </c:pt>
                <c:pt idx="62">
                  <c:v>146.71922048941593</c:v>
                </c:pt>
                <c:pt idx="63">
                  <c:v>143.60877301504033</c:v>
                </c:pt>
                <c:pt idx="64">
                  <c:v>153.33108694815854</c:v>
                </c:pt>
                <c:pt idx="65">
                  <c:v>157.37902764358992</c:v>
                </c:pt>
                <c:pt idx="66">
                  <c:v>157.09574539383146</c:v>
                </c:pt>
              </c:numCache>
            </c:numRef>
          </c:val>
          <c:smooth val="0"/>
          <c:extLst>
            <c:ext xmlns:c16="http://schemas.microsoft.com/office/drawing/2014/chart" uri="{C3380CC4-5D6E-409C-BE32-E72D297353CC}">
              <c16:uniqueId val="{00000005-0F94-4044-8DA0-3474356FE4C8}"/>
            </c:ext>
          </c:extLst>
        </c:ser>
        <c:ser>
          <c:idx val="6"/>
          <c:order val="6"/>
          <c:tx>
            <c:strRef>
              <c:f>'MSCI - Aug 13-'!$AR$69</c:f>
              <c:strCache>
                <c:ptCount val="1"/>
                <c:pt idx="0">
                  <c:v>IA Mixed Investment 20-60% Shares</c:v>
                </c:pt>
              </c:strCache>
            </c:strRef>
          </c:tx>
          <c:spPr>
            <a:ln>
              <a:solidFill>
                <a:schemeClr val="bg1">
                  <a:lumMod val="50000"/>
                </a:schemeClr>
              </a:solidFill>
            </a:ln>
          </c:spPr>
          <c:marker>
            <c:symbol val="none"/>
          </c:marker>
          <c:cat>
            <c:numRef>
              <c:f>'MSCI - Aug 13-'!$AJ$70:$AJ$136</c:f>
              <c:numCache>
                <c:formatCode>mmm\-yy</c:formatCode>
                <c:ptCount val="67"/>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pt idx="66">
                  <c:v>43252</c:v>
                </c:pt>
              </c:numCache>
            </c:numRef>
          </c:cat>
          <c:val>
            <c:numRef>
              <c:f>'MSCI - Aug 13-'!$AR$70:$AR$136</c:f>
              <c:numCache>
                <c:formatCode>0.00</c:formatCode>
                <c:ptCount val="67"/>
                <c:pt idx="0">
                  <c:v>100</c:v>
                </c:pt>
                <c:pt idx="1">
                  <c:v>103.04</c:v>
                </c:pt>
                <c:pt idx="2">
                  <c:v>104.389824</c:v>
                </c:pt>
                <c:pt idx="3">
                  <c:v>105.8408425536</c:v>
                </c:pt>
                <c:pt idx="4">
                  <c:v>106.634648872752</c:v>
                </c:pt>
                <c:pt idx="5">
                  <c:v>107.62635110726859</c:v>
                </c:pt>
                <c:pt idx="6">
                  <c:v>103.91324199406782</c:v>
                </c:pt>
                <c:pt idx="7">
                  <c:v>106.95789998449401</c:v>
                </c:pt>
                <c:pt idx="8">
                  <c:v>105.57814307469403</c:v>
                </c:pt>
                <c:pt idx="9">
                  <c:v>106.41221040498411</c:v>
                </c:pt>
                <c:pt idx="10">
                  <c:v>109.1257217703112</c:v>
                </c:pt>
                <c:pt idx="11">
                  <c:v>108.36184171791902</c:v>
                </c:pt>
                <c:pt idx="12">
                  <c:v>108.86030618982144</c:v>
                </c:pt>
                <c:pt idx="13">
                  <c:v>107.83701931163712</c:v>
                </c:pt>
                <c:pt idx="14">
                  <c:v>110.04767820752568</c:v>
                </c:pt>
                <c:pt idx="15">
                  <c:v>109.70653040508235</c:v>
                </c:pt>
                <c:pt idx="16">
                  <c:v>110.09050326150013</c:v>
                </c:pt>
                <c:pt idx="17">
                  <c:v>111.64277935748729</c:v>
                </c:pt>
                <c:pt idx="18">
                  <c:v>111.27435818560758</c:v>
                </c:pt>
                <c:pt idx="19">
                  <c:v>111.4969069019788</c:v>
                </c:pt>
                <c:pt idx="20">
                  <c:v>112.92406731032413</c:v>
                </c:pt>
                <c:pt idx="21">
                  <c:v>111.85128867087606</c:v>
                </c:pt>
                <c:pt idx="22">
                  <c:v>111.85128867087606</c:v>
                </c:pt>
                <c:pt idx="23">
                  <c:v>114.52453447011</c:v>
                </c:pt>
                <c:pt idx="24">
                  <c:v>114.14660350635863</c:v>
                </c:pt>
                <c:pt idx="25">
                  <c:v>116.70348742490107</c:v>
                </c:pt>
                <c:pt idx="26">
                  <c:v>117.77715950921016</c:v>
                </c:pt>
                <c:pt idx="27">
                  <c:v>119.10804141166425</c:v>
                </c:pt>
                <c:pt idx="28">
                  <c:v>119.28670347378174</c:v>
                </c:pt>
                <c:pt idx="29">
                  <c:v>120.07399571670871</c:v>
                </c:pt>
                <c:pt idx="30">
                  <c:v>116.50779804392246</c:v>
                </c:pt>
                <c:pt idx="31">
                  <c:v>117.09033703414208</c:v>
                </c:pt>
                <c:pt idx="32">
                  <c:v>113.88206179940659</c:v>
                </c:pt>
                <c:pt idx="33">
                  <c:v>112.19660728477537</c:v>
                </c:pt>
                <c:pt idx="34">
                  <c:v>115.45030889603386</c:v>
                </c:pt>
                <c:pt idx="35">
                  <c:v>116.09683062585165</c:v>
                </c:pt>
                <c:pt idx="36">
                  <c:v>115.51634647272239</c:v>
                </c:pt>
                <c:pt idx="37">
                  <c:v>112.72085088808251</c:v>
                </c:pt>
                <c:pt idx="38">
                  <c:v>113.7916989715193</c:v>
                </c:pt>
                <c:pt idx="39">
                  <c:v>116.16994548002405</c:v>
                </c:pt>
                <c:pt idx="40">
                  <c:v>116.69271023468416</c:v>
                </c:pt>
                <c:pt idx="41">
                  <c:v>116.96110346822393</c:v>
                </c:pt>
                <c:pt idx="42">
                  <c:v>118.66873557885999</c:v>
                </c:pt>
                <c:pt idx="43">
                  <c:v>123.28494939287765</c:v>
                </c:pt>
                <c:pt idx="44">
                  <c:v>125.45476450219229</c:v>
                </c:pt>
                <c:pt idx="45">
                  <c:v>125.78094688989799</c:v>
                </c:pt>
                <c:pt idx="46">
                  <c:v>126.71172589688324</c:v>
                </c:pt>
                <c:pt idx="47">
                  <c:v>124.78570766325061</c:v>
                </c:pt>
                <c:pt idx="48">
                  <c:v>127.44364323647784</c:v>
                </c:pt>
                <c:pt idx="49">
                  <c:v>127.81322980186363</c:v>
                </c:pt>
                <c:pt idx="50">
                  <c:v>130.13943058425755</c:v>
                </c:pt>
                <c:pt idx="51">
                  <c:v>131.16753208587318</c:v>
                </c:pt>
                <c:pt idx="52">
                  <c:v>131.25934935833328</c:v>
                </c:pt>
                <c:pt idx="53">
                  <c:v>133.58263984197578</c:v>
                </c:pt>
                <c:pt idx="54">
                  <c:v>132.74106921097132</c:v>
                </c:pt>
                <c:pt idx="55">
                  <c:v>133.48441919855276</c:v>
                </c:pt>
                <c:pt idx="56">
                  <c:v>134.52559766830146</c:v>
                </c:pt>
                <c:pt idx="57">
                  <c:v>133.50320312602236</c:v>
                </c:pt>
                <c:pt idx="58">
                  <c:v>135.41229893072449</c:v>
                </c:pt>
                <c:pt idx="59">
                  <c:v>135.16855679264918</c:v>
                </c:pt>
                <c:pt idx="60">
                  <c:v>136.54727607193419</c:v>
                </c:pt>
                <c:pt idx="61">
                  <c:v>136.47900243389822</c:v>
                </c:pt>
                <c:pt idx="62">
                  <c:v>134.60924010055382</c:v>
                </c:pt>
                <c:pt idx="63">
                  <c:v>132.24011747478409</c:v>
                </c:pt>
                <c:pt idx="64">
                  <c:v>135.14940005922932</c:v>
                </c:pt>
                <c:pt idx="65">
                  <c:v>136.36574465976238</c:v>
                </c:pt>
                <c:pt idx="66">
                  <c:v>135.97028400024908</c:v>
                </c:pt>
              </c:numCache>
            </c:numRef>
          </c:val>
          <c:smooth val="0"/>
          <c:extLst>
            <c:ext xmlns:c16="http://schemas.microsoft.com/office/drawing/2014/chart" uri="{C3380CC4-5D6E-409C-BE32-E72D297353CC}">
              <c16:uniqueId val="{00000006-0F94-4044-8DA0-3474356FE4C8}"/>
            </c:ext>
          </c:extLst>
        </c:ser>
        <c:ser>
          <c:idx val="7"/>
          <c:order val="7"/>
          <c:tx>
            <c:strRef>
              <c:f>'MSCI - Aug 13-'!$AS$69</c:f>
              <c:strCache>
                <c:ptCount val="1"/>
                <c:pt idx="0">
                  <c:v>IA Mixed Investment 40-85% Shares</c:v>
                </c:pt>
              </c:strCache>
            </c:strRef>
          </c:tx>
          <c:spPr>
            <a:ln>
              <a:solidFill>
                <a:schemeClr val="accent4">
                  <a:lumMod val="60000"/>
                  <a:lumOff val="40000"/>
                </a:schemeClr>
              </a:solidFill>
            </a:ln>
          </c:spPr>
          <c:marker>
            <c:symbol val="none"/>
          </c:marker>
          <c:val>
            <c:numRef>
              <c:f>'MSCI - Aug 13-'!$AS$70:$AS$137</c:f>
              <c:numCache>
                <c:formatCode>0.00</c:formatCode>
                <c:ptCount val="68"/>
                <c:pt idx="0">
                  <c:v>100</c:v>
                </c:pt>
                <c:pt idx="1">
                  <c:v>104.77</c:v>
                </c:pt>
                <c:pt idx="2">
                  <c:v>106.875877</c:v>
                </c:pt>
                <c:pt idx="3">
                  <c:v>108.68207932130001</c:v>
                </c:pt>
                <c:pt idx="4">
                  <c:v>109.21462150997438</c:v>
                </c:pt>
                <c:pt idx="5">
                  <c:v>111.54089294813683</c:v>
                </c:pt>
                <c:pt idx="6">
                  <c:v>107.25772265892837</c:v>
                </c:pt>
                <c:pt idx="7">
                  <c:v>111.61238619888087</c:v>
                </c:pt>
                <c:pt idx="8">
                  <c:v>109.58104077006124</c:v>
                </c:pt>
                <c:pt idx="9">
                  <c:v>110.66589307368484</c:v>
                </c:pt>
                <c:pt idx="10">
                  <c:v>114.36213390234592</c:v>
                </c:pt>
                <c:pt idx="11">
                  <c:v>113.68739731232208</c:v>
                </c:pt>
                <c:pt idx="12">
                  <c:v>114.4718403537771</c:v>
                </c:pt>
                <c:pt idx="13">
                  <c:v>112.39990004337373</c:v>
                </c:pt>
                <c:pt idx="14">
                  <c:v>115.58081721460121</c:v>
                </c:pt>
                <c:pt idx="15">
                  <c:v>114.80642573926339</c:v>
                </c:pt>
                <c:pt idx="16">
                  <c:v>114.7260612412459</c:v>
                </c:pt>
                <c:pt idx="17">
                  <c:v>116.68787688847121</c:v>
                </c:pt>
                <c:pt idx="18">
                  <c:v>116.01108720251807</c:v>
                </c:pt>
                <c:pt idx="19">
                  <c:v>116.25471048564336</c:v>
                </c:pt>
                <c:pt idx="20">
                  <c:v>118.14966226655935</c:v>
                </c:pt>
                <c:pt idx="21">
                  <c:v>116.89727584653382</c:v>
                </c:pt>
                <c:pt idx="22">
                  <c:v>116.8037580258566</c:v>
                </c:pt>
                <c:pt idx="23">
                  <c:v>120.56483903428918</c:v>
                </c:pt>
                <c:pt idx="24">
                  <c:v>120.0343537425383</c:v>
                </c:pt>
                <c:pt idx="25">
                  <c:v>122.95118853848199</c:v>
                </c:pt>
                <c:pt idx="26">
                  <c:v>125.07824410019772</c:v>
                </c:pt>
                <c:pt idx="27">
                  <c:v>126.99194123493075</c:v>
                </c:pt>
                <c:pt idx="28">
                  <c:v>127.14433156441267</c:v>
                </c:pt>
                <c:pt idx="29">
                  <c:v>128.74635014212427</c:v>
                </c:pt>
                <c:pt idx="30">
                  <c:v>123.9054873767804</c:v>
                </c:pt>
                <c:pt idx="31">
                  <c:v>124.76043523968019</c:v>
                </c:pt>
                <c:pt idx="32">
                  <c:v>119.95715848295251</c:v>
                </c:pt>
                <c:pt idx="33">
                  <c:v>117.57001102914175</c:v>
                </c:pt>
                <c:pt idx="34">
                  <c:v>122.57849349898319</c:v>
                </c:pt>
                <c:pt idx="35">
                  <c:v>123.63266854307444</c:v>
                </c:pt>
                <c:pt idx="36">
                  <c:v>123.22468073688231</c:v>
                </c:pt>
                <c:pt idx="37">
                  <c:v>118.57911027310185</c:v>
                </c:pt>
                <c:pt idx="38">
                  <c:v>120.53566559260803</c:v>
                </c:pt>
                <c:pt idx="39">
                  <c:v>123.25977163500097</c:v>
                </c:pt>
                <c:pt idx="40">
                  <c:v>123.64187692706948</c:v>
                </c:pt>
                <c:pt idx="41">
                  <c:v>124.11171605939234</c:v>
                </c:pt>
                <c:pt idx="42">
                  <c:v>126.25884874721983</c:v>
                </c:pt>
                <c:pt idx="43">
                  <c:v>132.66017237870386</c:v>
                </c:pt>
                <c:pt idx="44">
                  <c:v>135.04805548152052</c:v>
                </c:pt>
                <c:pt idx="45">
                  <c:v>135.68278134228368</c:v>
                </c:pt>
                <c:pt idx="46">
                  <c:v>137.81300100935752</c:v>
                </c:pt>
                <c:pt idx="47">
                  <c:v>135.63555559340966</c:v>
                </c:pt>
                <c:pt idx="48">
                  <c:v>139.09426226104162</c:v>
                </c:pt>
                <c:pt idx="49">
                  <c:v>139.91491840838177</c:v>
                </c:pt>
                <c:pt idx="50">
                  <c:v>142.95107213784365</c:v>
                </c:pt>
                <c:pt idx="51">
                  <c:v>144.35199264479451</c:v>
                </c:pt>
                <c:pt idx="52">
                  <c:v>144.25094624994315</c:v>
                </c:pt>
                <c:pt idx="53">
                  <c:v>147.79951952769176</c:v>
                </c:pt>
                <c:pt idx="54">
                  <c:v>146.64668327537575</c:v>
                </c:pt>
                <c:pt idx="55">
                  <c:v>147.8345214099063</c:v>
                </c:pt>
                <c:pt idx="56">
                  <c:v>149.37200043256934</c:v>
                </c:pt>
                <c:pt idx="57">
                  <c:v>147.99777802858969</c:v>
                </c:pt>
                <c:pt idx="58">
                  <c:v>151.35732758983869</c:v>
                </c:pt>
                <c:pt idx="59">
                  <c:v>151.00920573638206</c:v>
                </c:pt>
                <c:pt idx="60">
                  <c:v>152.97232541095502</c:v>
                </c:pt>
                <c:pt idx="61">
                  <c:v>153.09470327128378</c:v>
                </c:pt>
                <c:pt idx="62">
                  <c:v>150.61456907828898</c:v>
                </c:pt>
                <c:pt idx="63">
                  <c:v>146.57809862699082</c:v>
                </c:pt>
                <c:pt idx="64">
                  <c:v>151.19530873374103</c:v>
                </c:pt>
                <c:pt idx="65">
                  <c:v>154.11337819230224</c:v>
                </c:pt>
                <c:pt idx="66">
                  <c:v>153.75891742245994</c:v>
                </c:pt>
                <c:pt idx="67">
                  <c:v>156.15755653425032</c:v>
                </c:pt>
              </c:numCache>
            </c:numRef>
          </c:val>
          <c:smooth val="0"/>
          <c:extLst>
            <c:ext xmlns:c16="http://schemas.microsoft.com/office/drawing/2014/chart" uri="{C3380CC4-5D6E-409C-BE32-E72D297353CC}">
              <c16:uniqueId val="{00000007-0F94-4044-8DA0-3474356FE4C8}"/>
            </c:ext>
          </c:extLst>
        </c:ser>
        <c:dLbls>
          <c:showLegendKey val="0"/>
          <c:showVal val="0"/>
          <c:showCatName val="0"/>
          <c:showSerName val="0"/>
          <c:showPercent val="0"/>
          <c:showBubbleSize val="0"/>
        </c:dLbls>
        <c:smooth val="0"/>
        <c:axId val="107488000"/>
        <c:axId val="107489536"/>
      </c:lineChart>
      <c:dateAx>
        <c:axId val="107488000"/>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107489536"/>
        <c:crosses val="autoZero"/>
        <c:auto val="1"/>
        <c:lblOffset val="100"/>
        <c:baseTimeUnit val="months"/>
        <c:majorUnit val="6"/>
        <c:majorTimeUnit val="months"/>
      </c:dateAx>
      <c:valAx>
        <c:axId val="107489536"/>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107488000"/>
        <c:crossesAt val="41274"/>
        <c:crossBetween val="between"/>
      </c:valAx>
    </c:plotArea>
    <c:legend>
      <c:legendPos val="r"/>
      <c:layout>
        <c:manualLayout>
          <c:xMode val="edge"/>
          <c:yMode val="edge"/>
          <c:x val="0.76506456574238435"/>
          <c:y val="2.5238099555990809E-3"/>
          <c:w val="0.23267253610304464"/>
          <c:h val="0.9686866213892138"/>
        </c:manualLayout>
      </c:layout>
      <c:overlay val="0"/>
      <c:txPr>
        <a:bodyPr/>
        <a:lstStyle/>
        <a:p>
          <a:pPr>
            <a:defRPr sz="930" baseline="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0.2725</cdr:x>
      <cdr:y>0.76326</cdr:y>
    </cdr:from>
    <cdr:to>
      <cdr:x>0.9379</cdr:x>
      <cdr:y>0.83231</cdr:y>
    </cdr:to>
    <cdr:sp macro="" textlink="">
      <cdr:nvSpPr>
        <cdr:cNvPr id="4" name="TextBox 3"/>
        <cdr:cNvSpPr txBox="1"/>
      </cdr:nvSpPr>
      <cdr:spPr>
        <a:xfrm xmlns:a="http://schemas.openxmlformats.org/drawingml/2006/main">
          <a:off x="2047875" y="2947988"/>
          <a:ext cx="5000625"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8/6/2018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8/6/2018</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377163413"/>
              </p:ext>
            </p:extLst>
          </p:nvPr>
        </p:nvGraphicFramePr>
        <p:xfrm>
          <a:off x="115753" y="2808034"/>
          <a:ext cx="9173505" cy="2997230"/>
        </p:xfrm>
        <a:graphic>
          <a:graphicData uri="http://schemas.openxmlformats.org/drawingml/2006/table">
            <a:tbl>
              <a:tblPr firstRow="1" bandRow="1">
                <a:tableStyleId>{5C22544A-7EE6-4342-B048-85BDC9FD1C3A}</a:tableStyleId>
              </a:tblPr>
              <a:tblGrid>
                <a:gridCol w="2005628">
                  <a:extLst>
                    <a:ext uri="{9D8B030D-6E8A-4147-A177-3AD203B41FA5}">
                      <a16:colId xmlns:a16="http://schemas.microsoft.com/office/drawing/2014/main" val="20000"/>
                    </a:ext>
                  </a:extLst>
                </a:gridCol>
                <a:gridCol w="938650">
                  <a:extLst>
                    <a:ext uri="{9D8B030D-6E8A-4147-A177-3AD203B41FA5}">
                      <a16:colId xmlns:a16="http://schemas.microsoft.com/office/drawing/2014/main" val="20002"/>
                    </a:ext>
                  </a:extLst>
                </a:gridCol>
                <a:gridCol w="938650">
                  <a:extLst>
                    <a:ext uri="{9D8B030D-6E8A-4147-A177-3AD203B41FA5}">
                      <a16:colId xmlns:a16="http://schemas.microsoft.com/office/drawing/2014/main" val="20003"/>
                    </a:ext>
                  </a:extLst>
                </a:gridCol>
                <a:gridCol w="938650">
                  <a:extLst>
                    <a:ext uri="{9D8B030D-6E8A-4147-A177-3AD203B41FA5}">
                      <a16:colId xmlns:a16="http://schemas.microsoft.com/office/drawing/2014/main" val="20004"/>
                    </a:ext>
                  </a:extLst>
                </a:gridCol>
                <a:gridCol w="896988">
                  <a:extLst>
                    <a:ext uri="{9D8B030D-6E8A-4147-A177-3AD203B41FA5}">
                      <a16:colId xmlns:a16="http://schemas.microsoft.com/office/drawing/2014/main" val="20005"/>
                    </a:ext>
                  </a:extLst>
                </a:gridCol>
                <a:gridCol w="863735">
                  <a:extLst>
                    <a:ext uri="{9D8B030D-6E8A-4147-A177-3AD203B41FA5}">
                      <a16:colId xmlns:a16="http://schemas.microsoft.com/office/drawing/2014/main" val="20006"/>
                    </a:ext>
                  </a:extLst>
                </a:gridCol>
                <a:gridCol w="863735">
                  <a:extLst>
                    <a:ext uri="{9D8B030D-6E8A-4147-A177-3AD203B41FA5}">
                      <a16:colId xmlns:a16="http://schemas.microsoft.com/office/drawing/2014/main" val="20007"/>
                    </a:ext>
                  </a:extLst>
                </a:gridCol>
                <a:gridCol w="863735">
                  <a:extLst>
                    <a:ext uri="{9D8B030D-6E8A-4147-A177-3AD203B41FA5}">
                      <a16:colId xmlns:a16="http://schemas.microsoft.com/office/drawing/2014/main" val="20008"/>
                    </a:ext>
                  </a:extLst>
                </a:gridCol>
                <a:gridCol w="863734">
                  <a:extLst>
                    <a:ext uri="{9D8B030D-6E8A-4147-A177-3AD203B41FA5}">
                      <a16:colId xmlns:a16="http://schemas.microsoft.com/office/drawing/2014/main" val="20009"/>
                    </a:ext>
                  </a:extLst>
                </a:gridCol>
              </a:tblGrid>
              <a:tr h="724538">
                <a:tc>
                  <a:txBody>
                    <a:bodyPr/>
                    <a:lstStyle/>
                    <a:p>
                      <a:pPr algn="ctr"/>
                      <a:r>
                        <a:rPr lang="en-GB" sz="1000" dirty="0">
                          <a:solidFill>
                            <a:srgbClr val="BCBE62"/>
                          </a:solidFill>
                        </a:rPr>
                        <a:t>Performance &amp; Volatility (%)</a:t>
                      </a:r>
                    </a:p>
                  </a:txBody>
                  <a:tcPr marL="124820" marR="124820" marT="34290" marB="34290" anchor="ctr"/>
                </a:tc>
                <a:tc>
                  <a:txBody>
                    <a:bodyPr/>
                    <a:lstStyle/>
                    <a:p>
                      <a:pPr algn="ctr"/>
                      <a:r>
                        <a:rPr lang="en-GB" sz="1000" dirty="0"/>
                        <a:t>1 Month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t>YTD Returns</a:t>
                      </a:r>
                    </a:p>
                  </a:txBody>
                  <a:tcPr marL="124820" marR="124820" marT="34290" marB="34290" anchor="ctr"/>
                </a:tc>
                <a:tc>
                  <a:txBody>
                    <a:bodyPr/>
                    <a:lstStyle/>
                    <a:p>
                      <a:pPr algn="ctr"/>
                      <a:r>
                        <a:rPr lang="en-GB" sz="1000" dirty="0"/>
                        <a:t>1 Year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t>5 Years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lt1"/>
                          </a:solidFill>
                          <a:latin typeface="+mn-lt"/>
                          <a:ea typeface="+mn-ea"/>
                          <a:cs typeface="+mn-cs"/>
                        </a:rPr>
                        <a:t>10 Years Returns</a:t>
                      </a:r>
                    </a:p>
                  </a:txBody>
                  <a:tcPr marL="124820" marR="124820" marT="34290" marB="34290" anchor="ctr"/>
                </a:tc>
                <a:tc>
                  <a:txBody>
                    <a:bodyPr/>
                    <a:lstStyle/>
                    <a:p>
                      <a:pPr algn="ctr"/>
                      <a:r>
                        <a:rPr lang="en-GB" sz="1000" dirty="0">
                          <a:solidFill>
                            <a:srgbClr val="FF0000"/>
                          </a:solidFill>
                        </a:rPr>
                        <a:t>Volatility Since January 2013</a:t>
                      </a:r>
                    </a:p>
                  </a:txBody>
                  <a:tcPr marL="124820" marR="124820" marT="34290" marB="34290" anchor="ctr"/>
                </a:tc>
                <a:tc>
                  <a:txBody>
                    <a:bodyPr/>
                    <a:lstStyle/>
                    <a:p>
                      <a:pPr algn="ctr"/>
                      <a:r>
                        <a:rPr lang="en-GB" sz="1000" b="1" kern="1200" dirty="0">
                          <a:solidFill>
                            <a:schemeClr val="lt1"/>
                          </a:solidFill>
                          <a:latin typeface="+mn-lt"/>
                          <a:ea typeface="+mn-ea"/>
                          <a:cs typeface="+mn-cs"/>
                        </a:rPr>
                        <a:t>Returns since January 2008</a:t>
                      </a:r>
                    </a:p>
                  </a:txBody>
                  <a:tcPr marL="124820" marR="124820" marT="34290" marB="34290" anchor="ctr"/>
                </a:tc>
                <a:tc>
                  <a:txBody>
                    <a:bodyPr/>
                    <a:lstStyle/>
                    <a:p>
                      <a:pPr algn="ctr"/>
                      <a:r>
                        <a:rPr lang="en-GB" sz="1000" dirty="0">
                          <a:solidFill>
                            <a:srgbClr val="FF0000"/>
                          </a:solidFill>
                        </a:rPr>
                        <a:t>Volatility Since</a:t>
                      </a:r>
                      <a:r>
                        <a:rPr lang="en-GB" sz="1000" baseline="0" dirty="0">
                          <a:solidFill>
                            <a:srgbClr val="FF0000"/>
                          </a:solidFill>
                        </a:rPr>
                        <a:t> January 2008</a:t>
                      </a:r>
                      <a:endParaRPr lang="en-GB" sz="1000" dirty="0">
                        <a:solidFill>
                          <a:srgbClr val="FF0000"/>
                        </a:solidFill>
                      </a:endParaRPr>
                    </a:p>
                  </a:txBody>
                  <a:tcPr marL="124820" marR="124820" marT="34290" marB="34290" anchor="ctr"/>
                </a:tc>
                <a:extLst>
                  <a:ext uri="{0D108BD9-81ED-4DB2-BD59-A6C34878D82A}">
                    <a16:rowId xmlns:a16="http://schemas.microsoft.com/office/drawing/2014/main" val="10000"/>
                  </a:ext>
                </a:extLst>
              </a:tr>
              <a:tr h="325464">
                <a:tc>
                  <a:txBody>
                    <a:bodyPr/>
                    <a:lstStyle/>
                    <a:p>
                      <a:pPr algn="ctr"/>
                      <a:r>
                        <a:rPr lang="en-GB" sz="1000" dirty="0"/>
                        <a:t>NLPFM Defensive </a:t>
                      </a:r>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0.80</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0.71</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2.71</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latin typeface="+mn-lt"/>
                        </a:rPr>
                        <a:t>36.37</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FF0000"/>
                          </a:solidFill>
                          <a:latin typeface="+mn-lt"/>
                        </a:rPr>
                        <a:t>3.85</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FF0000"/>
                          </a:solidFill>
                          <a:latin typeface="+mn-lt"/>
                        </a:rPr>
                        <a:t>N/A</a:t>
                      </a:r>
                    </a:p>
                  </a:txBody>
                  <a:tcPr marL="13002" marR="13002" marT="7144" marB="0" anchor="ctr"/>
                </a:tc>
                <a:extLst>
                  <a:ext uri="{0D108BD9-81ED-4DB2-BD59-A6C34878D82A}">
                    <a16:rowId xmlns:a16="http://schemas.microsoft.com/office/drawing/2014/main" val="10001"/>
                  </a:ext>
                </a:extLst>
              </a:tr>
              <a:tr h="2886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t>NLPFM</a:t>
                      </a:r>
                      <a:r>
                        <a:rPr lang="en-GB" sz="1000" baseline="0" dirty="0"/>
                        <a:t> Cautious</a:t>
                      </a:r>
                      <a:endParaRPr lang="en-GB" sz="1000" dirty="0"/>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0.95</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1.13</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3.41</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41.11</a:t>
                      </a:r>
                    </a:p>
                  </a:txBody>
                  <a:tcPr marL="9525" marR="9525" marT="9525"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97.16</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4.67</a:t>
                      </a:r>
                    </a:p>
                  </a:txBody>
                  <a:tcPr marL="9525" marR="9525" marT="9525"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84.42</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7.06</a:t>
                      </a:r>
                    </a:p>
                  </a:txBody>
                  <a:tcPr marL="13002" marR="13002" marT="7144" marB="0" anchor="ctr"/>
                </a:tc>
                <a:extLst>
                  <a:ext uri="{0D108BD9-81ED-4DB2-BD59-A6C34878D82A}">
                    <a16:rowId xmlns:a16="http://schemas.microsoft.com/office/drawing/2014/main" val="10002"/>
                  </a:ext>
                </a:extLst>
              </a:tr>
              <a:tr h="302546">
                <a:tc>
                  <a:txBody>
                    <a:bodyPr/>
                    <a:lstStyle/>
                    <a:p>
                      <a:pPr algn="ctr"/>
                      <a:r>
                        <a:rPr lang="en-GB" sz="1000" kern="1200" baseline="0" dirty="0">
                          <a:solidFill>
                            <a:schemeClr val="dk1"/>
                          </a:solidFill>
                          <a:latin typeface="+mn-lt"/>
                          <a:ea typeface="+mn-ea"/>
                          <a:cs typeface="+mn-cs"/>
                        </a:rPr>
                        <a:t>NLPFM Balanced</a:t>
                      </a:r>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1.21</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1.88</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4.41</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46.14</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103.93</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5.28</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89.32</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7.73</a:t>
                      </a:r>
                    </a:p>
                  </a:txBody>
                  <a:tcPr marL="13002" marR="13002" marT="7144" marB="0" anchor="ctr"/>
                </a:tc>
                <a:extLst>
                  <a:ext uri="{0D108BD9-81ED-4DB2-BD59-A6C34878D82A}">
                    <a16:rowId xmlns:a16="http://schemas.microsoft.com/office/drawing/2014/main" val="10003"/>
                  </a:ext>
                </a:extLst>
              </a:tr>
              <a:tr h="309378">
                <a:tc>
                  <a:txBody>
                    <a:bodyPr/>
                    <a:lstStyle/>
                    <a:p>
                      <a:pPr algn="ctr"/>
                      <a:r>
                        <a:rPr lang="en-GB" sz="1000" dirty="0"/>
                        <a:t>NLPFM Progressive</a:t>
                      </a:r>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1.34</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2.44</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5.40</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51.49</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119.33</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5.90</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101.82</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8.51</a:t>
                      </a:r>
                    </a:p>
                  </a:txBody>
                  <a:tcPr marL="13002" marR="13002" marT="7144" marB="0" anchor="ctr"/>
                </a:tc>
                <a:extLst>
                  <a:ext uri="{0D108BD9-81ED-4DB2-BD59-A6C34878D82A}">
                    <a16:rowId xmlns:a16="http://schemas.microsoft.com/office/drawing/2014/main" val="10004"/>
                  </a:ext>
                </a:extLst>
              </a:tr>
              <a:tr h="2938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t>NLPFM</a:t>
                      </a:r>
                      <a:r>
                        <a:rPr lang="en-GB" sz="1000" baseline="0" dirty="0"/>
                        <a:t> Adventurous </a:t>
                      </a:r>
                      <a:endParaRPr lang="en-GB" sz="1000" dirty="0"/>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1.46</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2.84</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6.16</a:t>
                      </a: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latin typeface="+mn-lt"/>
                        </a:rPr>
                        <a:t>56.29</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FF0000"/>
                          </a:solidFill>
                          <a:latin typeface="+mn-lt"/>
                        </a:rPr>
                        <a:t>7.13</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FF0000"/>
                          </a:solidFill>
                          <a:latin typeface="+mn-lt"/>
                        </a:rPr>
                        <a:t>N/A</a:t>
                      </a:r>
                    </a:p>
                  </a:txBody>
                  <a:tcPr marL="13002" marR="13002" marT="7144" marB="0" anchor="ctr"/>
                </a:tc>
                <a:extLst>
                  <a:ext uri="{0D108BD9-81ED-4DB2-BD59-A6C34878D82A}">
                    <a16:rowId xmlns:a16="http://schemas.microsoft.com/office/drawing/2014/main" val="10005"/>
                  </a:ext>
                </a:extLst>
              </a:tr>
              <a:tr h="249143">
                <a:tc>
                  <a:txBody>
                    <a:bodyPr/>
                    <a:lstStyle/>
                    <a:p>
                      <a:pPr algn="ctr"/>
                      <a:r>
                        <a:rPr lang="en-GB" sz="1000" dirty="0"/>
                        <a:t>MSCI UK Index</a:t>
                      </a:r>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1.53</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2.95</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7.11</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39.19</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106.47</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10.47</a:t>
                      </a:r>
                    </a:p>
                  </a:txBody>
                  <a:tcPr marL="13002" marR="13002" marT="7144"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76.63</a:t>
                      </a: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13.98</a:t>
                      </a:r>
                    </a:p>
                  </a:txBody>
                  <a:tcPr marL="13002" marR="13002" marT="7144" marB="0" anchor="ctr"/>
                </a:tc>
                <a:extLst>
                  <a:ext uri="{0D108BD9-81ED-4DB2-BD59-A6C34878D82A}">
                    <a16:rowId xmlns:a16="http://schemas.microsoft.com/office/drawing/2014/main" val="10006"/>
                  </a:ext>
                </a:extLst>
              </a:tr>
              <a:tr h="251847">
                <a:tc>
                  <a:txBody>
                    <a:bodyPr/>
                    <a:lstStyle/>
                    <a:p>
                      <a:pPr algn="ctr"/>
                      <a:r>
                        <a:rPr lang="en-GB" sz="1000" dirty="0"/>
                        <a:t> Mixed Investment 20-60% Shares</a:t>
                      </a:r>
                      <a:endParaRPr lang="en-GB" sz="1000" baseline="0" dirty="0"/>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1.13</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0.70</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2.22</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28.56</a:t>
                      </a:r>
                    </a:p>
                  </a:txBody>
                  <a:tcPr marL="9525" marR="9525" marT="9525"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66.52</a:t>
                      </a: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5.10</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54.83</a:t>
                      </a: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6.97</a:t>
                      </a:r>
                    </a:p>
                  </a:txBody>
                  <a:tcPr marL="0" marR="0" marT="0" marB="0" anchor="ctr"/>
                </a:tc>
                <a:extLst>
                  <a:ext uri="{0D108BD9-81ED-4DB2-BD59-A6C34878D82A}">
                    <a16:rowId xmlns:a16="http://schemas.microsoft.com/office/drawing/2014/main" val="10007"/>
                  </a:ext>
                </a:extLst>
              </a:tr>
              <a:tr h="251847">
                <a:tc>
                  <a:txBody>
                    <a:bodyPr/>
                    <a:lstStyle/>
                    <a:p>
                      <a:pPr algn="ctr"/>
                      <a:r>
                        <a:rPr lang="en-GB" sz="1000" baseline="0" dirty="0"/>
                        <a:t>Mixed Investment 40-85% Shares</a:t>
                      </a:r>
                    </a:p>
                  </a:txBody>
                  <a:tcPr marL="124820" marR="124820" marT="34290" marB="3429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1.56</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2.08</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4.54</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39.91</a:t>
                      </a:r>
                    </a:p>
                  </a:txBody>
                  <a:tcPr marL="9525" marR="9525" marT="9525"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91.40</a:t>
                      </a: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6.86</a:t>
                      </a:r>
                    </a:p>
                  </a:txBody>
                  <a:tcPr marL="0" marR="0" marT="0" marB="0" anchor="ctr"/>
                </a:tc>
                <a:tc>
                  <a:txBody>
                    <a:bodyPr/>
                    <a:lstStyle/>
                    <a:p>
                      <a:pPr marL="0" algn="ctr" defTabSz="914400" rtl="0" eaLnBrk="1" latinLnBrk="0" hangingPunct="1"/>
                      <a:r>
                        <a:rPr lang="en-GB" sz="1000" b="0" i="0" u="none" strike="noStrike" kern="1200" dirty="0">
                          <a:solidFill>
                            <a:srgbClr val="000000"/>
                          </a:solidFill>
                          <a:latin typeface="Calibri"/>
                          <a:ea typeface="+mn-ea"/>
                          <a:cs typeface="+mn-cs"/>
                        </a:rPr>
                        <a:t>71.86</a:t>
                      </a: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a:solidFill>
                            <a:srgbClr val="FF0000"/>
                          </a:solidFill>
                          <a:latin typeface="Calibri"/>
                          <a:ea typeface="+mn-ea"/>
                          <a:cs typeface="+mn-cs"/>
                        </a:rPr>
                        <a:t>10.16</a:t>
                      </a:r>
                    </a:p>
                  </a:txBody>
                  <a:tcPr marL="0" marR="0" marT="0" marB="0" anchor="ctr"/>
                </a:tc>
                <a:extLst>
                  <a:ext uri="{0D108BD9-81ED-4DB2-BD59-A6C34878D82A}">
                    <a16:rowId xmlns:a16="http://schemas.microsoft.com/office/drawing/2014/main" val="794406219"/>
                  </a:ext>
                </a:extLst>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a:solidFill>
                  <a:schemeClr val="bg1"/>
                </a:solidFill>
                <a:latin typeface="+mj-lt"/>
                <a:cs typeface="Arial" pitchFamily="34" charset="0"/>
              </a:rPr>
              <a:t>Discretionary Management Service – July 2018 Portfolio Performance </a:t>
            </a:r>
          </a:p>
          <a:p>
            <a:r>
              <a:rPr lang="en-GB" sz="1300" dirty="0">
                <a:solidFill>
                  <a:schemeClr val="bg1"/>
                </a:solidFill>
                <a:latin typeface="+mj-lt"/>
                <a:cs typeface="Arial" pitchFamily="34" charset="0"/>
              </a:rPr>
              <a:t>Your financial affairs in a safe pair of hands </a:t>
            </a:r>
          </a:p>
        </p:txBody>
      </p:sp>
      <p:sp>
        <p:nvSpPr>
          <p:cNvPr id="10" name="TextBox 9"/>
          <p:cNvSpPr txBox="1"/>
          <p:nvPr/>
        </p:nvSpPr>
        <p:spPr>
          <a:xfrm>
            <a:off x="2088456" y="5898601"/>
            <a:ext cx="6840760" cy="877163"/>
          </a:xfrm>
          <a:prstGeom prst="rect">
            <a:avLst/>
          </a:prstGeom>
          <a:noFill/>
          <a:ln>
            <a:solidFill>
              <a:schemeClr val="tx2"/>
            </a:solidFill>
          </a:ln>
        </p:spPr>
        <p:txBody>
          <a:bodyPr wrap="square" rtlCol="0">
            <a:spAutoFit/>
          </a:bodyPr>
          <a:lstStyle/>
          <a:p>
            <a:pPr algn="just"/>
            <a:r>
              <a:rPr lang="en-GB" sz="800" dirty="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above figures are indicative of the returns for the portfolios on a particular day, however not all portfolios are valued on the same day and variations may occur.  </a:t>
            </a:r>
          </a:p>
          <a:p>
            <a:pPr algn="just"/>
            <a:r>
              <a:rPr lang="en-GB" sz="800" dirty="0">
                <a:latin typeface="Arial" pitchFamily="34" charset="0"/>
                <a:cs typeface="Arial" pitchFamily="34" charset="0"/>
              </a:rPr>
              <a:t>Past performance is not a guide to the future.</a:t>
            </a:r>
          </a:p>
          <a:p>
            <a:pPr algn="just"/>
            <a:endParaRPr lang="en-GB" sz="500" dirty="0">
              <a:latin typeface="Arial" pitchFamily="34" charset="0"/>
              <a:cs typeface="Arial" pitchFamily="34" charset="0"/>
            </a:endParaRPr>
          </a:p>
          <a:p>
            <a:pPr algn="just"/>
            <a:endParaRPr lang="en-GB" sz="500" dirty="0">
              <a:latin typeface="Arial" pitchFamily="34" charset="0"/>
              <a:cs typeface="Arial" pitchFamily="34" charset="0"/>
            </a:endParaRPr>
          </a:p>
          <a:p>
            <a:pPr algn="r"/>
            <a:r>
              <a:rPr lang="en-GB" sz="800" dirty="0">
                <a:latin typeface="Arial" pitchFamily="34" charset="0"/>
                <a:cs typeface="Arial" pitchFamily="34" charset="0"/>
              </a:rPr>
              <a:t>NLP Financial Management Limited is authorised and regulated by the Financial Conduct Authority</a:t>
            </a:r>
            <a:r>
              <a:rPr lang="en-GB" sz="900" dirty="0">
                <a:latin typeface="Arial" pitchFamily="34" charset="0"/>
                <a:cs typeface="Arial" pitchFamily="34" charset="0"/>
              </a:rPr>
              <a:t>.</a:t>
            </a:r>
          </a:p>
        </p:txBody>
      </p:sp>
      <p:sp>
        <p:nvSpPr>
          <p:cNvPr id="12" name="TextBox 11"/>
          <p:cNvSpPr txBox="1"/>
          <p:nvPr/>
        </p:nvSpPr>
        <p:spPr>
          <a:xfrm>
            <a:off x="115753" y="5898601"/>
            <a:ext cx="1889710" cy="954107"/>
          </a:xfrm>
          <a:prstGeom prst="rect">
            <a:avLst/>
          </a:prstGeom>
          <a:solidFill>
            <a:schemeClr val="tx2"/>
          </a:solidFill>
        </p:spPr>
        <p:txBody>
          <a:bodyPr wrap="square" rtlCol="0">
            <a:spAutoFit/>
          </a:bodyPr>
          <a:lstStyle/>
          <a:p>
            <a:r>
              <a:rPr lang="en-GB" sz="800" dirty="0">
                <a:solidFill>
                  <a:schemeClr val="bg1"/>
                </a:solidFill>
                <a:latin typeface="Arial" pitchFamily="34" charset="0"/>
                <a:cs typeface="Arial" pitchFamily="34" charset="0"/>
              </a:rPr>
              <a:t>NLP Financial Management Ltd</a:t>
            </a:r>
          </a:p>
          <a:p>
            <a:r>
              <a:rPr lang="en-GB" sz="800" dirty="0">
                <a:solidFill>
                  <a:schemeClr val="bg1"/>
                </a:solidFill>
                <a:latin typeface="Arial" pitchFamily="34" charset="0"/>
                <a:cs typeface="Arial" pitchFamily="34" charset="0"/>
              </a:rPr>
              <a:t>2</a:t>
            </a:r>
            <a:r>
              <a:rPr lang="en-GB" sz="800" baseline="30000" dirty="0">
                <a:solidFill>
                  <a:schemeClr val="bg1"/>
                </a:solidFill>
                <a:latin typeface="Arial" pitchFamily="34" charset="0"/>
                <a:cs typeface="Arial" pitchFamily="34" charset="0"/>
              </a:rPr>
              <a:t>nd</a:t>
            </a:r>
            <a:r>
              <a:rPr lang="en-GB" sz="800" dirty="0">
                <a:solidFill>
                  <a:schemeClr val="bg1"/>
                </a:solidFill>
                <a:latin typeface="Arial" pitchFamily="34" charset="0"/>
                <a:cs typeface="Arial" pitchFamily="34" charset="0"/>
              </a:rPr>
              <a:t> Floor, Charles House</a:t>
            </a:r>
          </a:p>
          <a:p>
            <a:r>
              <a:rPr lang="en-GB" sz="800" dirty="0">
                <a:solidFill>
                  <a:schemeClr val="bg1"/>
                </a:solidFill>
                <a:latin typeface="Arial" pitchFamily="34" charset="0"/>
                <a:cs typeface="Arial" pitchFamily="34" charset="0"/>
              </a:rPr>
              <a:t>108-110 Finchley Road</a:t>
            </a:r>
          </a:p>
          <a:p>
            <a:r>
              <a:rPr lang="en-GB" sz="800" dirty="0">
                <a:solidFill>
                  <a:schemeClr val="bg1"/>
                </a:solidFill>
                <a:latin typeface="Arial" pitchFamily="34" charset="0"/>
                <a:cs typeface="Arial" pitchFamily="34" charset="0"/>
              </a:rPr>
              <a:t>London</a:t>
            </a:r>
          </a:p>
          <a:p>
            <a:r>
              <a:rPr lang="en-GB" sz="800" dirty="0">
                <a:solidFill>
                  <a:schemeClr val="bg1"/>
                </a:solidFill>
                <a:latin typeface="Arial" pitchFamily="34" charset="0"/>
                <a:cs typeface="Arial" pitchFamily="34" charset="0"/>
              </a:rPr>
              <a:t>NW3 5JJ </a:t>
            </a:r>
          </a:p>
          <a:p>
            <a:r>
              <a:rPr lang="en-GB" sz="800" dirty="0">
                <a:solidFill>
                  <a:schemeClr val="bg1"/>
                </a:solidFill>
                <a:latin typeface="Arial" pitchFamily="34" charset="0"/>
                <a:cs typeface="Arial" pitchFamily="34" charset="0"/>
              </a:rPr>
              <a:t>www.nlpfm.co.uk</a:t>
            </a:r>
          </a:p>
          <a:p>
            <a:r>
              <a:rPr lang="en-GB" sz="800" dirty="0">
                <a:solidFill>
                  <a:schemeClr val="bg1"/>
                </a:solidFill>
                <a:latin typeface="Arial" pitchFamily="34" charset="0"/>
                <a:cs typeface="Arial" pitchFamily="34" charset="0"/>
              </a:rPr>
              <a:t>Tel 020 7472 5555</a:t>
            </a:r>
          </a:p>
        </p:txBody>
      </p:sp>
      <p:sp>
        <p:nvSpPr>
          <p:cNvPr id="4" name="TextBox 3"/>
          <p:cNvSpPr txBox="1"/>
          <p:nvPr/>
        </p:nvSpPr>
        <p:spPr>
          <a:xfrm>
            <a:off x="195000" y="1166046"/>
            <a:ext cx="9022248" cy="646331"/>
          </a:xfrm>
          <a:prstGeom prst="rect">
            <a:avLst/>
          </a:prstGeom>
          <a:noFill/>
        </p:spPr>
        <p:txBody>
          <a:bodyPr wrap="square" rtlCol="0">
            <a:spAutoFit/>
          </a:bodyPr>
          <a:lstStyle/>
          <a:p>
            <a:r>
              <a:rPr lang="en-GB" sz="900" b="1" dirty="0">
                <a:solidFill>
                  <a:schemeClr val="tx2">
                    <a:lumMod val="60000"/>
                    <a:lumOff val="40000"/>
                  </a:schemeClr>
                </a:solidFill>
                <a:latin typeface="Arial" pitchFamily="34" charset="0"/>
                <a:cs typeface="Arial" pitchFamily="34" charset="0"/>
              </a:rPr>
              <a:t>The Offering</a:t>
            </a:r>
            <a:endParaRPr lang="en-GB" sz="100" b="1" dirty="0">
              <a:solidFill>
                <a:schemeClr val="tx2">
                  <a:lumMod val="60000"/>
                  <a:lumOff val="40000"/>
                </a:schemeClr>
              </a:solidFill>
              <a:latin typeface="Arial" pitchFamily="34" charset="0"/>
              <a:cs typeface="Arial" pitchFamily="34" charset="0"/>
            </a:endParaRPr>
          </a:p>
          <a:p>
            <a:r>
              <a:rPr lang="en-GB" sz="850" dirty="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0" y="1692051"/>
            <a:ext cx="8615579" cy="1146468"/>
          </a:xfrm>
          <a:prstGeom prst="rect">
            <a:avLst/>
          </a:prstGeom>
          <a:noFill/>
          <a:ln>
            <a:noFill/>
          </a:ln>
        </p:spPr>
        <p:txBody>
          <a:bodyPr wrap="square" rtlCol="0">
            <a:spAutoFit/>
          </a:bodyPr>
          <a:lstStyle/>
          <a:p>
            <a:r>
              <a:rPr lang="en-GB" sz="900" b="1" dirty="0">
                <a:solidFill>
                  <a:schemeClr val="tx2">
                    <a:lumMod val="60000"/>
                    <a:lumOff val="40000"/>
                  </a:schemeClr>
                </a:solidFill>
                <a:latin typeface="Arial" pitchFamily="34" charset="0"/>
                <a:cs typeface="Arial" pitchFamily="34" charset="0"/>
              </a:rPr>
              <a:t>The Month in Review</a:t>
            </a:r>
          </a:p>
          <a:p>
            <a:r>
              <a:rPr lang="en-GB" sz="850" dirty="0">
                <a:latin typeface="Arial" pitchFamily="34" charset="0"/>
                <a:cs typeface="Arial" pitchFamily="34" charset="0"/>
              </a:rPr>
              <a:t>July saw strong corporate earnings boost global equity market returns in the face of escalating trade tensions between the US and China</a:t>
            </a:r>
            <a:r>
              <a:rPr lang="en-GB" sz="850" dirty="0">
                <a:solidFill>
                  <a:srgbClr val="FF0000"/>
                </a:solidFill>
                <a:latin typeface="Arial" pitchFamily="34" charset="0"/>
                <a:cs typeface="Arial" pitchFamily="34" charset="0"/>
              </a:rPr>
              <a:t>. </a:t>
            </a:r>
            <a:r>
              <a:rPr lang="en-GB" sz="850" dirty="0">
                <a:latin typeface="Arial" pitchFamily="34" charset="0"/>
                <a:cs typeface="Arial" pitchFamily="34" charset="0"/>
              </a:rPr>
              <a:t>All major equity indices were large positives for the month, which was compounded further by the weak pound as Brexit once again dominated the news, with a major cabinet reshuffle after Theresa May’s proposed white paper did not sit well with the Brexiteers in her party, prompting the resignations of Boris Johnson and David Davis. Europe reacted well to positive talks with the EU President Juncker and Donald Trump, as well as signing a Free Trade agreement with Japan, and is now positive for the year after a difficult start, whereas China continues to trade blows with the US, casting tension over Asia. Our bond funds were mixed but positive on the whole for the month, after seeing rising yields for the first half of the year. Our alternative holdings were flat and our property exposure continues to be a positive to returns. The MSCI UK Index was up 1.53% whilst the mixed investment sectors were up 1.13% and 1.56% for the month.  Our portfolios remain broadly in line with the benchmark, and we continue to deliver superior risk adjusted returns.</a:t>
            </a:r>
            <a:endParaRPr lang="en-GB" sz="850" b="1" dirty="0">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7755" y="674692"/>
            <a:ext cx="8865977" cy="646331"/>
          </a:xfrm>
          <a:prstGeom prst="rect">
            <a:avLst/>
          </a:prstGeom>
          <a:solidFill>
            <a:schemeClr val="tx2"/>
          </a:solidFill>
          <a:ln w="12700">
            <a:solidFill>
              <a:schemeClr val="tx1">
                <a:lumMod val="95000"/>
              </a:schemeClr>
            </a:solidFill>
          </a:ln>
        </p:spPr>
        <p:txBody>
          <a:bodyPr wrap="square" rtlCol="0">
            <a:spAutoFit/>
          </a:bodyPr>
          <a:lstStyle/>
          <a:p>
            <a:r>
              <a:rPr lang="en-GB" sz="2000" dirty="0">
                <a:solidFill>
                  <a:schemeClr val="bg1"/>
                </a:solidFill>
                <a:latin typeface="+mj-lt"/>
                <a:cs typeface="Arial" pitchFamily="34" charset="0"/>
              </a:rPr>
              <a:t>Discretionary Management Service relative performance </a:t>
            </a:r>
          </a:p>
          <a:p>
            <a:r>
              <a:rPr lang="en-GB" sz="1600" dirty="0">
                <a:solidFill>
                  <a:schemeClr val="bg1"/>
                </a:solidFill>
                <a:latin typeface="+mj-lt"/>
                <a:cs typeface="Arial" pitchFamily="34" charset="0"/>
              </a:rPr>
              <a:t>January 2008 to July 2018</a:t>
            </a:r>
          </a:p>
        </p:txBody>
      </p:sp>
      <p:sp>
        <p:nvSpPr>
          <p:cNvPr id="10" name="TextBox 9"/>
          <p:cNvSpPr txBox="1"/>
          <p:nvPr/>
        </p:nvSpPr>
        <p:spPr>
          <a:xfrm>
            <a:off x="288794" y="6207607"/>
            <a:ext cx="8064897" cy="584775"/>
          </a:xfrm>
          <a:prstGeom prst="rect">
            <a:avLst/>
          </a:prstGeom>
          <a:noFill/>
          <a:ln>
            <a:solidFill>
              <a:schemeClr val="tx2"/>
            </a:solidFill>
          </a:ln>
        </p:spPr>
        <p:txBody>
          <a:bodyPr wrap="square" rtlCol="0">
            <a:spAutoFit/>
          </a:bodyPr>
          <a:lstStyle/>
          <a:p>
            <a:r>
              <a:rPr lang="en-GB" sz="800" dirty="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a:latin typeface="Arial" pitchFamily="34" charset="0"/>
                <a:cs typeface="Arial" pitchFamily="34" charset="0"/>
              </a:rPr>
              <a:t>The graphs below show the performance and volatility of our DMS portfolios against the MSCI UK Index and the IA Mixed Shares Indexes.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755" y="43689"/>
            <a:ext cx="793248" cy="534556"/>
          </a:xfrm>
          <a:prstGeom prst="rect">
            <a:avLst/>
          </a:prstGeom>
        </p:spPr>
      </p:pic>
      <p:graphicFrame>
        <p:nvGraphicFramePr>
          <p:cNvPr id="16" name="Chart 15">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771613010"/>
              </p:ext>
            </p:extLst>
          </p:nvPr>
        </p:nvGraphicFramePr>
        <p:xfrm>
          <a:off x="0" y="1567246"/>
          <a:ext cx="4248696" cy="23658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3138619724"/>
              </p:ext>
            </p:extLst>
          </p:nvPr>
        </p:nvGraphicFramePr>
        <p:xfrm>
          <a:off x="0" y="3933056"/>
          <a:ext cx="4176688" cy="21654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a:extLst>
              <a:ext uri="{FF2B5EF4-FFF2-40B4-BE49-F238E27FC236}">
                <a16:creationId xmlns:a16="http://schemas.microsoft.com/office/drawing/2014/main" id="{00000000-0008-0000-0300-000005000000}"/>
              </a:ext>
            </a:extLst>
          </p:cNvPr>
          <p:cNvGraphicFramePr>
            <a:graphicFrameLocks/>
          </p:cNvGraphicFramePr>
          <p:nvPr>
            <p:extLst>
              <p:ext uri="{D42A27DB-BD31-4B8C-83A1-F6EECF244321}">
                <p14:modId xmlns:p14="http://schemas.microsoft.com/office/powerpoint/2010/main" val="3934059390"/>
              </p:ext>
            </p:extLst>
          </p:nvPr>
        </p:nvGraphicFramePr>
        <p:xfrm>
          <a:off x="4176689" y="3908757"/>
          <a:ext cx="4176688" cy="227455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3341463228"/>
              </p:ext>
            </p:extLst>
          </p:nvPr>
        </p:nvGraphicFramePr>
        <p:xfrm>
          <a:off x="3979222" y="1587110"/>
          <a:ext cx="5382266" cy="3970188"/>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39811</TotalTime>
  <Words>777</Words>
  <Application>Microsoft Office PowerPoint</Application>
  <PresentationFormat>Custom</PresentationFormat>
  <Paragraphs>107</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NLP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Charlie McCann</cp:lastModifiedBy>
  <cp:revision>1025</cp:revision>
  <cp:lastPrinted>2018-08-08T08:44:57Z</cp:lastPrinted>
  <dcterms:created xsi:type="dcterms:W3CDTF">2010-06-28T15:54:41Z</dcterms:created>
  <dcterms:modified xsi:type="dcterms:W3CDTF">2018-08-13T08:46:13Z</dcterms:modified>
</cp:coreProperties>
</file>